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7010400" cy="9296400"/>
  <p:embeddedFontLst>
    <p:embeddedFont>
      <p:font typeface="Calibri" panose="020F0502020204030204" pitchFamily="34" charset="0"/>
      <p:regular r:id="rId32"/>
      <p:bold r:id="rId33"/>
      <p:italic r:id="rId34"/>
      <p:boldItalic r:id="rId35"/>
    </p:embeddedFont>
    <p:embeddedFont>
      <p:font typeface="Garamond" panose="02020404030301010803" pitchFamily="18" charset="0"/>
      <p:regular r:id="rId36"/>
      <p:bold r:id="rId37"/>
      <p:italic r:id="rId38"/>
      <p:boldItalic r:id="rId39"/>
    </p:embeddedFont>
    <p:embeddedFont>
      <p:font typeface="Gill Sans" panose="020B0604020202020204" charset="0"/>
      <p:regular r:id="rId40"/>
      <p:bold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FhPEWgytdXcrysS9n/zqp25d2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54" name="Google Shape;154;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Public Services endorsement is comprised of Career and Technical Education courses of study in the areas of Health Science, education, cosmetology, law enforcement and JROTC.</a:t>
            </a:r>
            <a:endParaRPr/>
          </a:p>
          <a:p>
            <a:pPr marL="0" lvl="0" indent="0" algn="l" rtl="0">
              <a:lnSpc>
                <a:spcPct val="100000"/>
              </a:lnSpc>
              <a:spcBef>
                <a:spcPts val="0"/>
              </a:spcBef>
              <a:spcAft>
                <a:spcPts val="0"/>
              </a:spcAft>
              <a:buSzPts val="1400"/>
              <a:buNone/>
            </a:pPr>
            <a:r>
              <a:rPr lang="en-US"/>
              <a:t>To earn this endorsement, all four CTE credits must be earned in the same category. </a:t>
            </a:r>
            <a:endParaRPr/>
          </a:p>
        </p:txBody>
      </p:sp>
      <p:sp>
        <p:nvSpPr>
          <p:cNvPr id="230" name="Google Shape;230;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Arts and Humanities endorsement relates to English--other than journalism and speech, Social Studies, Languages Other than English, as well as to each of the fine arts disciplines, including Art, Dance, Music and Theatre.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endorsement cannot be earned through a combination of courses from different Arts &amp; Humanities categories. </a:t>
            </a:r>
            <a:endParaRPr/>
          </a:p>
          <a:p>
            <a:pPr marL="0" lvl="0" indent="0" algn="l" rtl="0">
              <a:lnSpc>
                <a:spcPct val="100000"/>
              </a:lnSpc>
              <a:spcBef>
                <a:spcPts val="0"/>
              </a:spcBef>
              <a:spcAft>
                <a:spcPts val="0"/>
              </a:spcAft>
              <a:buSzPts val="1400"/>
              <a:buNone/>
            </a:pPr>
            <a:endParaRPr/>
          </a:p>
        </p:txBody>
      </p:sp>
      <p:sp>
        <p:nvSpPr>
          <p:cNvPr id="239" name="Google Shape;239;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multidisciplinary studies endorsement allows students to select their course of study from several different areas, and there are various ways to earn this endorsement, including college, career and military readiness, the 4X4, and Advanced Placement, Dual Credit, or International Baccalaureate courses. </a:t>
            </a:r>
            <a:endParaRPr/>
          </a:p>
          <a:p>
            <a:pPr marL="0" lvl="0" indent="0" algn="l" rtl="0">
              <a:lnSpc>
                <a:spcPct val="100000"/>
              </a:lnSpc>
              <a:spcBef>
                <a:spcPts val="0"/>
              </a:spcBef>
              <a:spcAft>
                <a:spcPts val="0"/>
              </a:spcAft>
              <a:buSzPts val="1400"/>
              <a:buNone/>
            </a:pPr>
            <a:endParaRPr/>
          </a:p>
        </p:txBody>
      </p:sp>
      <p:sp>
        <p:nvSpPr>
          <p:cNvPr id="248" name="Google Shape;248;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73664e7e5_0_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b73664e7e5_0_3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 name="Google Shape;257;gb73664e7e5_0_3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73664e7e5_0_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b73664e7e5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4" name="Google Shape;264;gb73664e7e5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73664e7e5_0_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b73664e7e5_0_2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2" name="Google Shape;272;gb73664e7e5_0_2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When making course selections, please review the course catalog.  </a:t>
            </a:r>
            <a:endParaRPr/>
          </a:p>
          <a:p>
            <a:pPr marL="0" marR="0" lvl="0" indent="0" algn="l" rtl="0">
              <a:lnSpc>
                <a:spcPct val="100000"/>
              </a:lnSpc>
              <a:spcBef>
                <a:spcPts val="0"/>
              </a:spcBef>
              <a:spcAft>
                <a:spcPts val="0"/>
              </a:spcAft>
              <a:buClr>
                <a:schemeClr val="dk1"/>
              </a:buClr>
              <a:buSzPts val="1200"/>
              <a:buFont typeface="Calibri"/>
              <a:buNone/>
            </a:pPr>
            <a:r>
              <a:rPr lang="en-US"/>
              <a:t>It is important to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marL="0" lvl="0" indent="0" algn="l" rtl="0">
              <a:lnSpc>
                <a:spcPct val="100000"/>
              </a:lnSpc>
              <a:spcBef>
                <a:spcPts val="0"/>
              </a:spcBef>
              <a:spcAft>
                <a:spcPts val="0"/>
              </a:spcAft>
              <a:buSzPts val="1400"/>
              <a:buNone/>
            </a:pPr>
            <a:r>
              <a:rPr lang="en-US"/>
              <a:t>The course selections must include enough courses to fill seven full class periods, and include courses from the required subjects: English, math, science and social studies. </a:t>
            </a:r>
            <a:endParaRPr/>
          </a:p>
          <a:p>
            <a:pPr marL="0" lvl="0" indent="0" algn="l" rtl="0">
              <a:lnSpc>
                <a:spcPct val="100000"/>
              </a:lnSpc>
              <a:spcBef>
                <a:spcPts val="0"/>
              </a:spcBef>
              <a:spcAft>
                <a:spcPts val="0"/>
              </a:spcAft>
              <a:buSzPts val="1400"/>
              <a:buNone/>
            </a:pPr>
            <a:r>
              <a:rPr lang="en-US"/>
              <a:t>All students are required to take either World Geography or World History; World Geography is an option for 9</a:t>
            </a:r>
            <a:r>
              <a:rPr lang="en-US" baseline="30000"/>
              <a:t>th</a:t>
            </a:r>
            <a:r>
              <a:rPr lang="en-US"/>
              <a:t> grade students. </a:t>
            </a:r>
            <a:endParaRPr/>
          </a:p>
          <a:p>
            <a:pPr marL="0" lvl="0" indent="0" algn="l" rtl="0">
              <a:lnSpc>
                <a:spcPct val="100000"/>
              </a:lnSpc>
              <a:spcBef>
                <a:spcPts val="0"/>
              </a:spcBef>
              <a:spcAft>
                <a:spcPts val="0"/>
              </a:spcAft>
              <a:buSzPts val="1400"/>
              <a:buNone/>
            </a:pPr>
            <a:endParaRPr/>
          </a:p>
        </p:txBody>
      </p:sp>
      <p:sp>
        <p:nvSpPr>
          <p:cNvPr id="279" name="Google Shape;279;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making course selections, please review the course catalog. It is very important to be mindful of the student’s graduation plan and endorsement requirements</a:t>
            </a:r>
            <a:endParaRPr/>
          </a:p>
          <a:p>
            <a:pPr marL="0" marR="0" lvl="0" indent="0" algn="l" rtl="0">
              <a:lnSpc>
                <a:spcPct val="100000"/>
              </a:lnSpc>
              <a:spcBef>
                <a:spcPts val="0"/>
              </a:spcBef>
              <a:spcAft>
                <a:spcPts val="0"/>
              </a:spcAft>
              <a:buClr>
                <a:schemeClr val="dk1"/>
              </a:buClr>
              <a:buSzPts val="1200"/>
              <a:buFont typeface="Calibri"/>
              <a:buNone/>
            </a:pPr>
            <a:r>
              <a:rPr lang="en-US"/>
              <a:t>Please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marL="0" lvl="0" indent="0" algn="l" rtl="0">
              <a:lnSpc>
                <a:spcPct val="100000"/>
              </a:lnSpc>
              <a:spcBef>
                <a:spcPts val="0"/>
              </a:spcBef>
              <a:spcAft>
                <a:spcPts val="0"/>
              </a:spcAft>
              <a:buClr>
                <a:schemeClr val="dk1"/>
              </a:buClr>
              <a:buSzPts val="1200"/>
              <a:buFont typeface="Arial"/>
              <a:buNone/>
            </a:pPr>
            <a:r>
              <a:rPr lang="en-US"/>
              <a:t>The course selection sheet should be filled out neatly and completely, including alternate choices.    </a:t>
            </a:r>
            <a:endParaRPr/>
          </a:p>
          <a:p>
            <a:pPr marL="0" lvl="0" indent="0" algn="l" rtl="0">
              <a:lnSpc>
                <a:spcPct val="100000"/>
              </a:lnSpc>
              <a:spcBef>
                <a:spcPts val="0"/>
              </a:spcBef>
              <a:spcAft>
                <a:spcPts val="0"/>
              </a:spcAft>
              <a:buClr>
                <a:schemeClr val="dk1"/>
              </a:buClr>
              <a:buSzPts val="1200"/>
              <a:buFont typeface="Arial"/>
              <a:buNone/>
            </a:pPr>
            <a:r>
              <a:rPr lang="en-US"/>
              <a:t>Sometimes a chosen class doesn’t fit in the student’s schedule.  It is important to list alternate courses that are of interest to the student just in case one of the first choice classes doesn’t work with the schedule.</a:t>
            </a:r>
            <a:endParaRPr/>
          </a:p>
          <a:p>
            <a:pPr marL="0" marR="0" lvl="0" indent="0" algn="l" rtl="0">
              <a:lnSpc>
                <a:spcPct val="100000"/>
              </a:lnSpc>
              <a:spcBef>
                <a:spcPts val="0"/>
              </a:spcBef>
              <a:spcAft>
                <a:spcPts val="0"/>
              </a:spcAft>
              <a:buClr>
                <a:schemeClr val="dk1"/>
              </a:buClr>
              <a:buSzPts val="1200"/>
              <a:buFont typeface="Arial"/>
              <a:buNone/>
            </a:pPr>
            <a:r>
              <a:rPr lang="en-US"/>
              <a:t>Turn in the </a:t>
            </a:r>
            <a:r>
              <a:rPr lang="en-US" b="1"/>
              <a:t>completed </a:t>
            </a:r>
            <a:r>
              <a:rPr lang="en-US"/>
              <a:t>course selection sheet according to campus instructions. </a:t>
            </a:r>
            <a:endParaRPr/>
          </a:p>
          <a:p>
            <a:pPr marL="0" marR="0" lvl="0" indent="0" algn="l" rtl="0">
              <a:lnSpc>
                <a:spcPct val="100000"/>
              </a:lnSpc>
              <a:spcBef>
                <a:spcPts val="0"/>
              </a:spcBef>
              <a:spcAft>
                <a:spcPts val="0"/>
              </a:spcAft>
              <a:buClr>
                <a:schemeClr val="dk1"/>
              </a:buClr>
              <a:buSzPts val="1200"/>
              <a:buFont typeface="Arial"/>
              <a:buNone/>
            </a:pPr>
            <a:r>
              <a:rPr lang="en-US"/>
              <a:t>Students will meet individually with the school counselor to review credits and input course requests for next year. The school counselor can help with any questions about course selections.</a:t>
            </a:r>
            <a:endParaRPr/>
          </a:p>
          <a:p>
            <a:pPr marL="0" lvl="0" indent="0" algn="l" rtl="0">
              <a:lnSpc>
                <a:spcPct val="100000"/>
              </a:lnSpc>
              <a:spcBef>
                <a:spcPts val="0"/>
              </a:spcBef>
              <a:spcAft>
                <a:spcPts val="0"/>
              </a:spcAft>
              <a:buClr>
                <a:schemeClr val="dk1"/>
              </a:buClr>
              <a:buSzPts val="1200"/>
              <a:buFont typeface="Arial"/>
              <a:buNone/>
            </a:pPr>
            <a:endParaRPr/>
          </a:p>
        </p:txBody>
      </p:sp>
      <p:sp>
        <p:nvSpPr>
          <p:cNvPr id="288" name="Google Shape;288;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some special considerations regarding athletics and fine arts.  </a:t>
            </a:r>
            <a:endParaRPr/>
          </a:p>
          <a:p>
            <a:pPr marL="0" lvl="0" indent="0" algn="l" rtl="0">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marL="0" lvl="0" indent="0" algn="l" rtl="0">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marL="0" lvl="0" indent="0" algn="l" rtl="0">
              <a:lnSpc>
                <a:spcPct val="100000"/>
              </a:lnSpc>
              <a:spcBef>
                <a:spcPts val="0"/>
              </a:spcBef>
              <a:spcAft>
                <a:spcPts val="0"/>
              </a:spcAft>
              <a:buSzPts val="1400"/>
              <a:buNone/>
            </a:pPr>
            <a:r>
              <a:rPr lang="en-US"/>
              <a:t> </a:t>
            </a:r>
            <a:endParaRPr/>
          </a:p>
        </p:txBody>
      </p:sp>
      <p:sp>
        <p:nvSpPr>
          <p:cNvPr id="297" name="Google Shape;297;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Please be certain to choose the correct classes. If the student is in a high school credit course this year, the same course must not be selected for next year. Credit cannot be earned for a duplicated course.</a:t>
            </a:r>
            <a:endParaRPr/>
          </a:p>
          <a:p>
            <a:pPr marL="0" lvl="0" indent="0" algn="l" rtl="0">
              <a:lnSpc>
                <a:spcPct val="100000"/>
              </a:lnSpc>
              <a:spcBef>
                <a:spcPts val="0"/>
              </a:spcBef>
              <a:spcAft>
                <a:spcPts val="0"/>
              </a:spcAft>
              <a:buSzPts val="1400"/>
              <a:buNone/>
            </a:pPr>
            <a:r>
              <a:rPr lang="en-US"/>
              <a:t> </a:t>
            </a:r>
            <a:endParaRPr/>
          </a:p>
        </p:txBody>
      </p:sp>
      <p:sp>
        <p:nvSpPr>
          <p:cNvPr id="306" name="Google Shape;306;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be04b847c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abe04b847c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0" name="Google Shape;160;gabe04b847c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73664e7e5_0_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b73664e7e5_0_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5" name="Google Shape;315;gb73664e7e5_0_2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73664e7e5_0_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b73664e7e5_0_4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8" name="Google Shape;338;gb73664e7e5_0_4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Earlier in the presentation, we talked about Algebra II credit and the Distinguished Level of Achievement. </a:t>
            </a:r>
            <a:endParaRPr/>
          </a:p>
          <a:p>
            <a:pPr marL="0" lvl="0" indent="0" algn="l" rtl="0">
              <a:lnSpc>
                <a:spcPct val="100000"/>
              </a:lnSpc>
              <a:spcBef>
                <a:spcPts val="0"/>
              </a:spcBef>
              <a:spcAft>
                <a:spcPts val="0"/>
              </a:spcAft>
              <a:buSzPts val="1400"/>
              <a:buNone/>
            </a:pPr>
            <a:r>
              <a:rPr lang="en-US"/>
              <a:t>Completion of Algebra II is not required; however, not completing this credit has consequences making students ineligible for several important opportunities.    </a:t>
            </a:r>
            <a:endParaRPr/>
          </a:p>
        </p:txBody>
      </p:sp>
      <p:sp>
        <p:nvSpPr>
          <p:cNvPr id="345" name="Google Shape;345;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5" name="Google Shape;375;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In the fall of 2019, Katy ISD made some significant changes to the grading policy, removing the D from </a:t>
            </a:r>
            <a:r>
              <a:rPr lang="en-US" sz="1200" b="0" i="0" u="none" strike="noStrike">
                <a:solidFill>
                  <a:schemeClr val="dk1"/>
                </a:solidFill>
                <a:latin typeface="Calibri"/>
                <a:ea typeface="Calibri"/>
                <a:cs typeface="Calibri"/>
                <a:sym typeface="Calibri"/>
              </a:rPr>
              <a:t>the grading scale. This benefits students by aligning the district grading scale with other school districts in the state, thus allowing Katy ISD students to be competitive in college admissions and scholarship application processes. </a:t>
            </a:r>
            <a:endParaRPr/>
          </a:p>
        </p:txBody>
      </p:sp>
      <p:sp>
        <p:nvSpPr>
          <p:cNvPr id="385" name="Google Shape;385;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ae5e7531d1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ae5e7531d1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94" name="Google Shape;394;gae5e7531d1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70d1c09f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b70d1c09fb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8" name="Google Shape;168;gb70d1c09fb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Foundation requires 22-credits, while the FHSP + endorsement requires a total of 26 credits, including a fourth math and a fourth science. The four additional endorsement credits are built on top of the foundation.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5" name="Google Shape;175;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Before we go any further, it’s important to note that each of the five endorsements require a fourth math credit and a fourth science credit. </a:t>
            </a:r>
            <a:endParaRPr/>
          </a:p>
          <a:p>
            <a:pPr marL="0" lvl="0" indent="0" algn="l" rtl="0">
              <a:lnSpc>
                <a:spcPct val="100000"/>
              </a:lnSpc>
              <a:spcBef>
                <a:spcPts val="0"/>
              </a:spcBef>
              <a:spcAft>
                <a:spcPts val="0"/>
              </a:spcAft>
              <a:buSzPts val="1400"/>
              <a:buNone/>
            </a:pPr>
            <a:r>
              <a:rPr lang="en-US"/>
              <a:t>Algebra II is required for the Distinguished Level of Achievement, or DLA.  </a:t>
            </a:r>
            <a:endParaRPr/>
          </a:p>
          <a:p>
            <a:pPr marL="174708" lvl="0" indent="-174708" algn="l" rtl="0">
              <a:lnSpc>
                <a:spcPct val="100000"/>
              </a:lnSpc>
              <a:spcBef>
                <a:spcPts val="0"/>
              </a:spcBef>
              <a:spcAft>
                <a:spcPts val="0"/>
              </a:spcAft>
              <a:buClr>
                <a:schemeClr val="dk1"/>
              </a:buClr>
              <a:buSzPts val="1200"/>
              <a:buFont typeface="Arial"/>
              <a:buChar char="•"/>
            </a:pPr>
            <a:r>
              <a:rPr lang="en-US"/>
              <a:t>The DLA  is important because it is </a:t>
            </a:r>
            <a:r>
              <a:rPr lang="en-US" b="1"/>
              <a:t>REQUIRED</a:t>
            </a:r>
            <a:r>
              <a:rPr lang="en-US"/>
              <a:t> for the student to be considered for the Top 10% and therefore be eligible for automatic admission to a Texas public college or university.  </a:t>
            </a:r>
            <a:endParaRPr/>
          </a:p>
          <a:p>
            <a:pPr marL="174708" lvl="0" indent="-174708" algn="l" rtl="0">
              <a:lnSpc>
                <a:spcPct val="100000"/>
              </a:lnSpc>
              <a:spcBef>
                <a:spcPts val="0"/>
              </a:spcBef>
              <a:spcAft>
                <a:spcPts val="0"/>
              </a:spcAft>
              <a:buClr>
                <a:schemeClr val="dk1"/>
              </a:buClr>
              <a:buSzPts val="1200"/>
              <a:buFont typeface="Arial"/>
              <a:buChar char="•"/>
            </a:pPr>
            <a:r>
              <a:rPr lang="en-US"/>
              <a:t>The requirements for a DLA are pretty much the same as those for any endorsement; but, Algebra II </a:t>
            </a:r>
            <a:r>
              <a:rPr lang="en-US" b="1"/>
              <a:t>is</a:t>
            </a:r>
            <a:r>
              <a:rPr lang="en-US"/>
              <a:t> specified as a requirement for earning the DLA, </a:t>
            </a:r>
            <a:r>
              <a:rPr lang="en-US" b="1"/>
              <a:t>regardless</a:t>
            </a:r>
            <a:r>
              <a:rPr lang="en-US"/>
              <a:t> of which endorsement you choose to pursue. </a:t>
            </a:r>
            <a:endParaRPr/>
          </a:p>
          <a:p>
            <a:pPr marL="0" lvl="0" indent="0" algn="l" rtl="0">
              <a:lnSpc>
                <a:spcPct val="100000"/>
              </a:lnSpc>
              <a:spcBef>
                <a:spcPts val="0"/>
              </a:spcBef>
              <a:spcAft>
                <a:spcPts val="0"/>
              </a:spcAft>
              <a:buClr>
                <a:schemeClr val="dk1"/>
              </a:buClr>
              <a:buSzPts val="1200"/>
              <a:buFont typeface="Arial"/>
              <a:buNone/>
            </a:pPr>
            <a:r>
              <a:rPr lang="en-US"/>
              <a:t>More information about the importance of Algebra II credit and the DLA and will be covered later in this presentation.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3" name="Google Shape;18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five endorsement categories. Each one is quite different and has its own requirements. </a:t>
            </a:r>
            <a:endParaRPr/>
          </a:p>
          <a:p>
            <a:pPr marL="0" lvl="0" indent="0" algn="l" rtl="0">
              <a:lnSpc>
                <a:spcPct val="100000"/>
              </a:lnSpc>
              <a:spcBef>
                <a:spcPts val="0"/>
              </a:spcBef>
              <a:spcAft>
                <a:spcPts val="0"/>
              </a:spcAft>
              <a:buSzPts val="1400"/>
              <a:buNone/>
            </a:pPr>
            <a:r>
              <a:rPr lang="en-US"/>
              <a:t>When selecting the endorsement, students should think about the courses they want to take and their own specific areas of interest. </a:t>
            </a:r>
            <a:endParaRPr/>
          </a:p>
          <a:p>
            <a:pPr marL="0" lvl="0" indent="0" algn="l" rtl="0">
              <a:lnSpc>
                <a:spcPct val="100000"/>
              </a:lnSpc>
              <a:spcBef>
                <a:spcPts val="0"/>
              </a:spcBef>
              <a:spcAft>
                <a:spcPts val="0"/>
              </a:spcAft>
              <a:buSzPts val="1400"/>
              <a:buNone/>
            </a:pPr>
            <a:r>
              <a:rPr lang="en-US"/>
              <a:t>The endorsements are listed at the top of the course selection sheet. </a:t>
            </a:r>
            <a:endParaRPr/>
          </a:p>
          <a:p>
            <a:pPr marL="0" lvl="0" indent="0" algn="l" rtl="0">
              <a:lnSpc>
                <a:spcPct val="100000"/>
              </a:lnSpc>
              <a:spcBef>
                <a:spcPts val="0"/>
              </a:spcBef>
              <a:spcAft>
                <a:spcPts val="0"/>
              </a:spcAft>
              <a:buSzPts val="1400"/>
              <a:buNone/>
            </a:pPr>
            <a:r>
              <a:rPr lang="en-US"/>
              <a:t>The course catalog includes information on the endorsements in greater detail, but we will briefly go over each one here. </a:t>
            </a:r>
            <a:endParaRPr/>
          </a:p>
        </p:txBody>
      </p:sp>
      <p:sp>
        <p:nvSpPr>
          <p:cNvPr id="191" name="Google Shape;191;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All students are required to choose an endorsement in one of 5 areas: STEM, Business &amp; Industry, Public Services, Arts &amp; Humanities, or Multidisciplinary Studies.  We’ll have more information on the endorsement areas a little later in this presentation.</a:t>
            </a:r>
            <a:endParaRPr/>
          </a:p>
          <a:p>
            <a:pPr marL="0" lvl="0" indent="0" algn="l" rtl="0">
              <a:lnSpc>
                <a:spcPct val="100000"/>
              </a:lnSpc>
              <a:spcBef>
                <a:spcPts val="0"/>
              </a:spcBef>
              <a:spcAft>
                <a:spcPts val="0"/>
              </a:spcAft>
              <a:buSzPts val="1400"/>
              <a:buNone/>
            </a:pPr>
            <a:r>
              <a:rPr lang="en-US"/>
              <a:t>The endorsement should be chosen based on </a:t>
            </a:r>
            <a:r>
              <a:rPr lang="en-US" b="1"/>
              <a:t>the student’s </a:t>
            </a:r>
            <a:r>
              <a:rPr lang="en-US"/>
              <a:t>individual interests and career goals, and should align with courses the student intends to take while in high school.  There are notes throughout the course catalog about which endorsement areas certain courses support.</a:t>
            </a:r>
            <a:endParaRPr/>
          </a:p>
          <a:p>
            <a:pPr marL="0" lvl="0" indent="0" algn="l" rtl="0">
              <a:lnSpc>
                <a:spcPct val="100000"/>
              </a:lnSpc>
              <a:spcBef>
                <a:spcPts val="0"/>
              </a:spcBef>
              <a:spcAft>
                <a:spcPts val="0"/>
              </a:spcAft>
              <a:buSzPts val="1400"/>
              <a:buNone/>
            </a:pPr>
            <a:endParaRPr/>
          </a:p>
        </p:txBody>
      </p:sp>
      <p:sp>
        <p:nvSpPr>
          <p:cNvPr id="204" name="Google Shape;204;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STEM relates to courses of study in advanced math, science, computer science, Career &amp; Technical Education engineering courses, or a combination of courses from up to two of these categories.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 </a:t>
            </a:r>
            <a:endParaRPr/>
          </a:p>
        </p:txBody>
      </p:sp>
      <p:sp>
        <p:nvSpPr>
          <p:cNvPr id="212" name="Google Shape;212;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Business and Industry endorsement includes courses of study from a wide variety of areas of Career &amp; Technical Education, English, in the fields of Journalism or Speech, Technology, or a combination from various Business &amp; Industry categories.  </a:t>
            </a:r>
            <a:endParaRPr/>
          </a:p>
          <a:p>
            <a:pPr marL="0" lvl="0" indent="0" algn="l" rtl="0">
              <a:lnSpc>
                <a:spcPct val="100000"/>
              </a:lnSpc>
              <a:spcBef>
                <a:spcPts val="0"/>
              </a:spcBef>
              <a:spcAft>
                <a:spcPts val="0"/>
              </a:spcAft>
              <a:buClr>
                <a:schemeClr val="dk1"/>
              </a:buClr>
              <a:buSzPts val="1200"/>
              <a:buFont typeface="Arial"/>
              <a:buNone/>
            </a:pPr>
            <a:r>
              <a:rPr lang="en-US"/>
              <a:t>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 </a:t>
            </a:r>
            <a:endParaRPr/>
          </a:p>
        </p:txBody>
      </p:sp>
      <p:sp>
        <p:nvSpPr>
          <p:cNvPr id="221" name="Google Shape;221;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8"/>
          <p:cNvGrpSpPr/>
          <p:nvPr/>
        </p:nvGrpSpPr>
        <p:grpSpPr>
          <a:xfrm>
            <a:off x="-16934" y="0"/>
            <a:ext cx="12231160" cy="6856214"/>
            <a:chOff x="-16934" y="0"/>
            <a:chExt cx="12231160" cy="6856214"/>
          </a:xfrm>
        </p:grpSpPr>
        <p:pic>
          <p:nvPicPr>
            <p:cNvPr id="22" name="Google Shape;22;p28"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8"/>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 name="Google Shape;24;p28"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8"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8"/>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8" name="Google Shape;28;p28"/>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8"/>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2" name="Google Shape;92;p37"/>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93" name="Google Shape;93;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38"/>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8"/>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9" name="Google Shape;99;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3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6" name="Google Shape;106;p39"/>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7" name="Google Shape;107;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39"/>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1" name="Google Shape;111;p39"/>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2" name="Google Shape;112;p39"/>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40"/>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0"/>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6" name="Google Shape;116;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41"/>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1"/>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2" name="Google Shape;122;p41"/>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3" name="Google Shape;123;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4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27" name="Google Shape;127;p41"/>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28" name="Google Shape;128;p41"/>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42"/>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2"/>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2" name="Google Shape;132;p42"/>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3" name="Google Shape;133;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42"/>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4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3"/>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0" name="Google Shape;140;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4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44"/>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4"/>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7" name="Google Shape;147;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44"/>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cxnSp>
        <p:nvCxnSpPr>
          <p:cNvPr id="33" name="Google Shape;33;p3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4" name="Google Shape;34;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6" name="Google Shape;36;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46" name="Google Shape;46;p30"/>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7" name="Google Shape;47;p30"/>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48" name="Google Shape;48;p30"/>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9" name="Google Shape;49;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3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56" name="Google Shape;56;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32"/>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cxnSp>
        <p:nvCxnSpPr>
          <p:cNvPr id="61" name="Google Shape;61;p3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62" name="Google Shape;62;p3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4" name="Google Shape;64;p33"/>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5" name="Google Shape;65;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3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7" name="Google Shape;77;p35"/>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8" name="Google Shape;78;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35"/>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5" name="Google Shape;85;p36"/>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6" name="Google Shape;86;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7"/>
          <p:cNvGrpSpPr/>
          <p:nvPr/>
        </p:nvGrpSpPr>
        <p:grpSpPr>
          <a:xfrm>
            <a:off x="-15736" y="0"/>
            <a:ext cx="12229962" cy="6856214"/>
            <a:chOff x="-15736" y="0"/>
            <a:chExt cx="12229962" cy="6856214"/>
          </a:xfrm>
        </p:grpSpPr>
        <p:pic>
          <p:nvPicPr>
            <p:cNvPr id="11" name="Google Shape;11;p27"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27"/>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27"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27"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 name="Google Shape;16;p2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subTitle" idx="1"/>
          </p:nvPr>
        </p:nvSpPr>
        <p:spPr>
          <a:xfrm>
            <a:off x="2481943" y="1873385"/>
            <a:ext cx="7257143" cy="310470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140"/>
              <a:buNone/>
            </a:pPr>
            <a:r>
              <a:rPr lang="en-US" sz="3600"/>
              <a:t>Programa Básico Fundamental + Especialización (FHSP+E)</a:t>
            </a:r>
            <a:endParaRPr/>
          </a:p>
          <a:p>
            <a:pPr marL="0" lvl="0" indent="0" algn="ctr" rtl="0">
              <a:lnSpc>
                <a:spcPct val="90000"/>
              </a:lnSpc>
              <a:spcBef>
                <a:spcPts val="1180"/>
              </a:spcBef>
              <a:spcAft>
                <a:spcPts val="0"/>
              </a:spcAft>
              <a:buSzPts val="3335"/>
              <a:buNone/>
            </a:pPr>
            <a:r>
              <a:rPr lang="en-US" sz="2900" i="1"/>
              <a:t>Información para Selección de Cursos 2023-2024</a:t>
            </a:r>
            <a:endParaRPr/>
          </a:p>
          <a:p>
            <a:pPr marL="0" lvl="0" indent="0" algn="ctr" rtl="0">
              <a:lnSpc>
                <a:spcPct val="90000"/>
              </a:lnSpc>
              <a:spcBef>
                <a:spcPts val="1180"/>
              </a:spcBef>
              <a:spcAft>
                <a:spcPts val="0"/>
              </a:spcAft>
              <a:buSzPts val="3335"/>
              <a:buNone/>
            </a:pPr>
            <a:r>
              <a:rPr lang="en-US" sz="2900" i="1"/>
              <a:t>Para Padres y Estudiantes de Secundaria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a:spLocks noGrp="1"/>
          </p:cNvSpPr>
          <p:nvPr>
            <p:ph type="title" idx="4294967295"/>
          </p:nvPr>
        </p:nvSpPr>
        <p:spPr>
          <a:xfrm>
            <a:off x="461682" y="317805"/>
            <a:ext cx="11231879"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Servicios Públicos</a:t>
            </a:r>
            <a:endParaRPr/>
          </a:p>
        </p:txBody>
      </p:sp>
      <p:pic>
        <p:nvPicPr>
          <p:cNvPr id="233" name="Google Shape;233;p8"/>
          <p:cNvPicPr preferRelativeResize="0"/>
          <p:nvPr/>
        </p:nvPicPr>
        <p:blipFill rotWithShape="1">
          <a:blip r:embed="rId3">
            <a:alphaModFix/>
          </a:blip>
          <a:srcRect/>
          <a:stretch/>
        </p:blipFill>
        <p:spPr>
          <a:xfrm>
            <a:off x="10738303" y="3"/>
            <a:ext cx="1453694" cy="1080082"/>
          </a:xfrm>
          <a:prstGeom prst="rect">
            <a:avLst/>
          </a:prstGeom>
          <a:noFill/>
          <a:ln>
            <a:noFill/>
          </a:ln>
        </p:spPr>
      </p:pic>
      <p:pic>
        <p:nvPicPr>
          <p:cNvPr id="234" name="Google Shape;234;p8"/>
          <p:cNvPicPr preferRelativeResize="0"/>
          <p:nvPr/>
        </p:nvPicPr>
        <p:blipFill rotWithShape="1">
          <a:blip r:embed="rId4">
            <a:alphaModFix/>
          </a:blip>
          <a:srcRect/>
          <a:stretch/>
        </p:blipFill>
        <p:spPr>
          <a:xfrm>
            <a:off x="902866" y="1948544"/>
            <a:ext cx="10418277" cy="2202316"/>
          </a:xfrm>
          <a:prstGeom prst="rect">
            <a:avLst/>
          </a:prstGeom>
          <a:noFill/>
          <a:ln>
            <a:noFill/>
          </a:ln>
        </p:spPr>
      </p:pic>
      <p:pic>
        <p:nvPicPr>
          <p:cNvPr id="235" name="Google Shape;235;p8" descr="A picture containing text, clipart&#10;&#10;Description automatically generated"/>
          <p:cNvPicPr preferRelativeResize="0"/>
          <p:nvPr/>
        </p:nvPicPr>
        <p:blipFill rotWithShape="1">
          <a:blip r:embed="rId5">
            <a:alphaModFix/>
          </a:blip>
          <a:srcRect/>
          <a:stretch/>
        </p:blipFill>
        <p:spPr>
          <a:xfrm>
            <a:off x="10867150" y="5467400"/>
            <a:ext cx="1324850" cy="139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idx="4294967295"/>
          </p:nvPr>
        </p:nvSpPr>
        <p:spPr>
          <a:xfrm>
            <a:off x="505609" y="375068"/>
            <a:ext cx="11177196"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Artes &amp; Humanidades</a:t>
            </a:r>
            <a:endParaRPr/>
          </a:p>
        </p:txBody>
      </p:sp>
      <p:pic>
        <p:nvPicPr>
          <p:cNvPr id="242" name="Google Shape;242;p9"/>
          <p:cNvPicPr preferRelativeResize="0"/>
          <p:nvPr/>
        </p:nvPicPr>
        <p:blipFill rotWithShape="1">
          <a:blip r:embed="rId3">
            <a:alphaModFix/>
          </a:blip>
          <a:srcRect b="11303"/>
          <a:stretch/>
        </p:blipFill>
        <p:spPr>
          <a:xfrm>
            <a:off x="10189751" y="42516"/>
            <a:ext cx="2002238" cy="2068231"/>
          </a:xfrm>
          <a:prstGeom prst="rect">
            <a:avLst/>
          </a:prstGeom>
          <a:noFill/>
          <a:ln>
            <a:noFill/>
          </a:ln>
        </p:spPr>
      </p:pic>
      <p:pic>
        <p:nvPicPr>
          <p:cNvPr id="243" name="Google Shape;243;p9"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pic>
        <p:nvPicPr>
          <p:cNvPr id="244" name="Google Shape;244;p9"/>
          <p:cNvPicPr preferRelativeResize="0"/>
          <p:nvPr/>
        </p:nvPicPr>
        <p:blipFill rotWithShape="1">
          <a:blip r:embed="rId5">
            <a:alphaModFix/>
          </a:blip>
          <a:srcRect/>
          <a:stretch/>
        </p:blipFill>
        <p:spPr>
          <a:xfrm>
            <a:off x="1750851" y="1397207"/>
            <a:ext cx="8686710" cy="48403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a:spLocks noGrp="1"/>
          </p:cNvSpPr>
          <p:nvPr>
            <p:ph type="title" idx="4294967295"/>
          </p:nvPr>
        </p:nvSpPr>
        <p:spPr>
          <a:xfrm>
            <a:off x="494851" y="344992"/>
            <a:ext cx="11209468"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Estudios Multidisciplinarios</a:t>
            </a:r>
            <a:endParaRPr/>
          </a:p>
        </p:txBody>
      </p:sp>
      <p:pic>
        <p:nvPicPr>
          <p:cNvPr id="251" name="Google Shape;251;p10"/>
          <p:cNvPicPr preferRelativeResize="0"/>
          <p:nvPr/>
        </p:nvPicPr>
        <p:blipFill rotWithShape="1">
          <a:blip r:embed="rId3">
            <a:alphaModFix/>
          </a:blip>
          <a:srcRect/>
          <a:stretch/>
        </p:blipFill>
        <p:spPr>
          <a:xfrm>
            <a:off x="10535552" y="6"/>
            <a:ext cx="1656446" cy="1355658"/>
          </a:xfrm>
          <a:prstGeom prst="rect">
            <a:avLst/>
          </a:prstGeom>
          <a:noFill/>
          <a:ln>
            <a:noFill/>
          </a:ln>
        </p:spPr>
      </p:pic>
      <p:pic>
        <p:nvPicPr>
          <p:cNvPr id="252" name="Google Shape;252;p10"/>
          <p:cNvPicPr preferRelativeResize="0"/>
          <p:nvPr/>
        </p:nvPicPr>
        <p:blipFill rotWithShape="1">
          <a:blip r:embed="rId4">
            <a:alphaModFix/>
          </a:blip>
          <a:srcRect/>
          <a:stretch/>
        </p:blipFill>
        <p:spPr>
          <a:xfrm>
            <a:off x="1054235" y="1982210"/>
            <a:ext cx="9862537" cy="2959904"/>
          </a:xfrm>
          <a:prstGeom prst="rect">
            <a:avLst/>
          </a:prstGeom>
          <a:noFill/>
          <a:ln>
            <a:noFill/>
          </a:ln>
        </p:spPr>
      </p:pic>
      <p:pic>
        <p:nvPicPr>
          <p:cNvPr id="253" name="Google Shape;253;p10" descr="A picture containing text, clipart&#10;&#10;Description automatically generated"/>
          <p:cNvPicPr preferRelativeResize="0"/>
          <p:nvPr/>
        </p:nvPicPr>
        <p:blipFill rotWithShape="1">
          <a:blip r:embed="rId5">
            <a:alphaModFix/>
          </a:blip>
          <a:srcRect/>
          <a:stretch/>
        </p:blipFill>
        <p:spPr>
          <a:xfrm>
            <a:off x="10867150" y="5467400"/>
            <a:ext cx="1324850" cy="139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b73664e7e5_0_34"/>
          <p:cNvSpPr txBox="1">
            <a:spLocks noGrp="1"/>
          </p:cNvSpPr>
          <p:nvPr>
            <p:ph type="ctrTitle"/>
          </p:nvPr>
        </p:nvSpPr>
        <p:spPr>
          <a:xfrm>
            <a:off x="2692398" y="1871131"/>
            <a:ext cx="6815700" cy="1515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a:t>Selección de Cursos:</a:t>
            </a:r>
            <a:endParaRPr/>
          </a:p>
        </p:txBody>
      </p:sp>
      <p:sp>
        <p:nvSpPr>
          <p:cNvPr id="260" name="Google Shape;260;gb73664e7e5_0_34"/>
          <p:cNvSpPr txBox="1">
            <a:spLocks noGrp="1"/>
          </p:cNvSpPr>
          <p:nvPr>
            <p:ph type="subTitle" idx="1"/>
          </p:nvPr>
        </p:nvSpPr>
        <p:spPr>
          <a:xfrm>
            <a:off x="2692400" y="3657599"/>
            <a:ext cx="6815700" cy="710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20"/>
              </a:spcBef>
              <a:spcAft>
                <a:spcPts val="600"/>
              </a:spcAft>
              <a:buSzPts val="2415"/>
              <a:buNone/>
            </a:pPr>
            <a:r>
              <a:rPr lang="en-US" sz="3600" b="1"/>
              <a:t>El Proceso en Línea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b73664e7e5_0_51"/>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Fechas para Selección de Cursos en Línea</a:t>
            </a:r>
            <a:endParaRPr/>
          </a:p>
        </p:txBody>
      </p:sp>
      <p:sp>
        <p:nvSpPr>
          <p:cNvPr id="267" name="Google Shape;267;gb73664e7e5_0_51"/>
          <p:cNvSpPr txBox="1">
            <a:spLocks noGrp="1"/>
          </p:cNvSpPr>
          <p:nvPr>
            <p:ph type="body" idx="1"/>
          </p:nvPr>
        </p:nvSpPr>
        <p:spPr>
          <a:xfrm>
            <a:off x="1295400" y="2556928"/>
            <a:ext cx="9601200" cy="1857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600"/>
              </a:spcAft>
              <a:buSzPts val="2070"/>
              <a:buNone/>
            </a:pPr>
            <a:r>
              <a:rPr lang="en-US" sz="3500" b="1" u="sng"/>
              <a:t>Viernes 20 de enero a Domingo 31 de enero  </a:t>
            </a:r>
            <a:endParaRPr sz="3500" b="1" u="sng"/>
          </a:p>
        </p:txBody>
      </p:sp>
      <p:pic>
        <p:nvPicPr>
          <p:cNvPr id="268" name="Google Shape;268;gb73664e7e5_0_51" descr="A picture containing text, clipart&#10;&#10;Description automatically generated"/>
          <p:cNvPicPr preferRelativeResize="0"/>
          <p:nvPr/>
        </p:nvPicPr>
        <p:blipFill rotWithShape="1">
          <a:blip r:embed="rId3">
            <a:alphaModFix/>
          </a:blip>
          <a:srcRect/>
          <a:stretch/>
        </p:blipFill>
        <p:spPr>
          <a:xfrm>
            <a:off x="10867150" y="5467400"/>
            <a:ext cx="1324850" cy="1390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b73664e7e5_0_22"/>
          <p:cNvSpPr txBox="1">
            <a:spLocks noGrp="1"/>
          </p:cNvSpPr>
          <p:nvPr>
            <p:ph type="ctrTitle"/>
          </p:nvPr>
        </p:nvSpPr>
        <p:spPr>
          <a:xfrm>
            <a:off x="2692398" y="1871131"/>
            <a:ext cx="6815700" cy="1515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a:t>Selección de Cursos:</a:t>
            </a:r>
            <a:endParaRPr/>
          </a:p>
        </p:txBody>
      </p:sp>
      <p:sp>
        <p:nvSpPr>
          <p:cNvPr id="275" name="Google Shape;275;gb73664e7e5_0_22"/>
          <p:cNvSpPr txBox="1">
            <a:spLocks noGrp="1"/>
          </p:cNvSpPr>
          <p:nvPr>
            <p:ph type="subTitle" idx="1"/>
          </p:nvPr>
        </p:nvSpPr>
        <p:spPr>
          <a:xfrm>
            <a:off x="2692400" y="3657599"/>
            <a:ext cx="6815700" cy="747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20"/>
              </a:spcBef>
              <a:spcAft>
                <a:spcPts val="600"/>
              </a:spcAft>
              <a:buSzPts val="2415"/>
              <a:buNone/>
            </a:pPr>
            <a:r>
              <a:rPr lang="en-US" sz="3600" b="1"/>
              <a:t>Pasos a Seguir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1"/>
          <p:cNvSpPr txBox="1">
            <a:spLocks noGrp="1"/>
          </p:cNvSpPr>
          <p:nvPr>
            <p:ph type="title" idx="4294967295"/>
          </p:nvPr>
        </p:nvSpPr>
        <p:spPr>
          <a:xfrm>
            <a:off x="518638" y="474601"/>
            <a:ext cx="11153409"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Selección de Cursos para el Siguiente Año</a:t>
            </a:r>
            <a:endParaRPr/>
          </a:p>
        </p:txBody>
      </p:sp>
      <p:sp>
        <p:nvSpPr>
          <p:cNvPr id="282" name="Google Shape;282;p11"/>
          <p:cNvSpPr txBox="1">
            <a:spLocks noGrp="1"/>
          </p:cNvSpPr>
          <p:nvPr>
            <p:ph type="body" idx="4294967295"/>
          </p:nvPr>
        </p:nvSpPr>
        <p:spPr>
          <a:xfrm>
            <a:off x="3075249" y="1886650"/>
            <a:ext cx="7431019" cy="4431942"/>
          </a:xfrm>
          <a:prstGeom prst="rect">
            <a:avLst/>
          </a:prstGeom>
          <a:noFill/>
          <a:ln>
            <a:noFill/>
          </a:ln>
        </p:spPr>
        <p:txBody>
          <a:bodyPr spcFirstLastPara="1" wrap="square" lIns="91425" tIns="45700" rIns="91425" bIns="45700" anchor="t" anchorCtr="0">
            <a:spAutoFit/>
          </a:bodyPr>
          <a:lstStyle/>
          <a:p>
            <a:pPr marL="50800" marR="0" lvl="0" indent="-50800" algn="l" rtl="0">
              <a:lnSpc>
                <a:spcPct val="100000"/>
              </a:lnSpc>
              <a:spcBef>
                <a:spcPts val="0"/>
              </a:spcBef>
              <a:spcAft>
                <a:spcPts val="0"/>
              </a:spcAft>
              <a:buClr>
                <a:schemeClr val="dk1"/>
              </a:buClr>
              <a:buSzPts val="2200"/>
              <a:buFont typeface="Noto Sans Symbols"/>
              <a:buAutoNum type="arabicPeriod"/>
            </a:pPr>
            <a:r>
              <a:rPr lang="en-US" sz="2200" b="0" i="0" u="none" strike="noStrike" cap="none">
                <a:solidFill>
                  <a:schemeClr val="dk1"/>
                </a:solidFill>
                <a:latin typeface="Garamond"/>
                <a:ea typeface="Garamond"/>
                <a:cs typeface="Garamond"/>
                <a:sym typeface="Garamond"/>
              </a:rPr>
              <a:t>Revisar o </a:t>
            </a:r>
            <a:r>
              <a:rPr lang="en-US" sz="2200">
                <a:solidFill>
                  <a:schemeClr val="dk1"/>
                </a:solidFill>
              </a:rPr>
              <a:t>seleccionar la especialidad</a:t>
            </a:r>
            <a:endParaRPr sz="2200"/>
          </a:p>
          <a:p>
            <a:pPr marL="50800" marR="0" lvl="0" indent="-50800" algn="l" rtl="0">
              <a:lnSpc>
                <a:spcPct val="100000"/>
              </a:lnSpc>
              <a:spcBef>
                <a:spcPts val="600"/>
              </a:spcBef>
              <a:spcAft>
                <a:spcPts val="0"/>
              </a:spcAft>
              <a:buClr>
                <a:schemeClr val="dk1"/>
              </a:buClr>
              <a:buSzPts val="2200"/>
              <a:buFont typeface="Noto Sans Symbols"/>
              <a:buAutoNum type="arabicPeriod"/>
            </a:pPr>
            <a:r>
              <a:rPr lang="en-US" sz="2200" b="0" i="0" u="none" strike="noStrike" cap="none">
                <a:solidFill>
                  <a:schemeClr val="dk1"/>
                </a:solidFill>
                <a:latin typeface="Garamond"/>
                <a:ea typeface="Garamond"/>
                <a:cs typeface="Garamond"/>
                <a:sym typeface="Garamond"/>
              </a:rPr>
              <a:t>Escoger cursos de cada área requerida:</a:t>
            </a:r>
            <a:endParaRPr sz="2200"/>
          </a:p>
          <a:p>
            <a:pPr marL="740664" marR="0" lvl="5" indent="-177800" algn="l" rtl="0">
              <a:lnSpc>
                <a:spcPct val="100000"/>
              </a:lnSpc>
              <a:spcBef>
                <a:spcPts val="600"/>
              </a:spcBef>
              <a:spcAft>
                <a:spcPts val="0"/>
              </a:spcAft>
              <a:buClr>
                <a:srgbClr val="62721F"/>
              </a:buClr>
              <a:buSzPts val="2200"/>
              <a:buFont typeface="Arial"/>
              <a:buChar char="•"/>
            </a:pPr>
            <a:r>
              <a:rPr lang="en-US" sz="2200" b="0" i="0" u="none" strike="noStrike" cap="none">
                <a:solidFill>
                  <a:schemeClr val="dk1"/>
                </a:solidFill>
                <a:latin typeface="Garamond"/>
                <a:ea typeface="Garamond"/>
                <a:cs typeface="Garamond"/>
                <a:sym typeface="Garamond"/>
              </a:rPr>
              <a:t>Inglés</a:t>
            </a:r>
            <a:endParaRPr sz="2200"/>
          </a:p>
          <a:p>
            <a:pPr marL="740664" marR="0" lvl="5" indent="-177800" algn="l" rtl="0">
              <a:lnSpc>
                <a:spcPct val="100000"/>
              </a:lnSpc>
              <a:spcBef>
                <a:spcPts val="1200"/>
              </a:spcBef>
              <a:spcAft>
                <a:spcPts val="0"/>
              </a:spcAft>
              <a:buClr>
                <a:srgbClr val="62721F"/>
              </a:buClr>
              <a:buSzPts val="2200"/>
              <a:buFont typeface="Arial"/>
              <a:buChar char="•"/>
            </a:pPr>
            <a:r>
              <a:rPr lang="en-US" sz="2200" b="0" i="0" u="none" strike="noStrike" cap="none">
                <a:solidFill>
                  <a:schemeClr val="dk1"/>
                </a:solidFill>
                <a:latin typeface="Garamond"/>
                <a:ea typeface="Garamond"/>
                <a:cs typeface="Garamond"/>
                <a:sym typeface="Garamond"/>
              </a:rPr>
              <a:t>Matemáticas</a:t>
            </a:r>
            <a:endParaRPr sz="2200"/>
          </a:p>
          <a:p>
            <a:pPr marL="740664" marR="0" lvl="5" indent="-177800" algn="l" rtl="0">
              <a:lnSpc>
                <a:spcPct val="100000"/>
              </a:lnSpc>
              <a:spcBef>
                <a:spcPts val="1200"/>
              </a:spcBef>
              <a:spcAft>
                <a:spcPts val="0"/>
              </a:spcAft>
              <a:buClr>
                <a:srgbClr val="62721F"/>
              </a:buClr>
              <a:buSzPts val="2200"/>
              <a:buFont typeface="Arial"/>
              <a:buChar char="•"/>
            </a:pPr>
            <a:r>
              <a:rPr lang="en-US" sz="2200">
                <a:solidFill>
                  <a:schemeClr val="dk1"/>
                </a:solidFill>
              </a:rPr>
              <a:t>Ciencias</a:t>
            </a:r>
            <a:endParaRPr sz="2200"/>
          </a:p>
          <a:p>
            <a:pPr marL="740664" marR="0" lvl="5" indent="-177800" algn="l" rtl="0">
              <a:lnSpc>
                <a:spcPct val="100000"/>
              </a:lnSpc>
              <a:spcBef>
                <a:spcPts val="1200"/>
              </a:spcBef>
              <a:spcAft>
                <a:spcPts val="0"/>
              </a:spcAft>
              <a:buClr>
                <a:srgbClr val="62721F"/>
              </a:buClr>
              <a:buSzPts val="2200"/>
              <a:buFont typeface="Arial"/>
              <a:buChar char="•"/>
            </a:pPr>
            <a:r>
              <a:rPr lang="en-US" sz="2200">
                <a:solidFill>
                  <a:schemeClr val="dk1"/>
                </a:solidFill>
              </a:rPr>
              <a:t>Estudios Sociales</a:t>
            </a:r>
            <a:endParaRPr sz="2200"/>
          </a:p>
          <a:p>
            <a:pPr marL="0" marR="0" lvl="0" indent="0" algn="l" rtl="0">
              <a:lnSpc>
                <a:spcPct val="100000"/>
              </a:lnSpc>
              <a:spcBef>
                <a:spcPts val="1200"/>
              </a:spcBef>
              <a:spcAft>
                <a:spcPts val="0"/>
              </a:spcAft>
              <a:buClr>
                <a:schemeClr val="dk1"/>
              </a:buClr>
              <a:buSzPts val="3000"/>
              <a:buFont typeface="Noto Sans Symbols"/>
              <a:buNone/>
            </a:pPr>
            <a:r>
              <a:rPr lang="en-US" sz="2200" b="0" i="0" u="none" strike="noStrike" cap="none">
                <a:solidFill>
                  <a:schemeClr val="dk1"/>
                </a:solidFill>
                <a:latin typeface="Garamond"/>
                <a:ea typeface="Garamond"/>
                <a:cs typeface="Garamond"/>
                <a:sym typeface="Garamond"/>
              </a:rPr>
              <a:t>3.</a:t>
            </a:r>
            <a:r>
              <a:rPr lang="en-US" sz="2200">
                <a:solidFill>
                  <a:schemeClr val="dk1"/>
                </a:solidFill>
              </a:rPr>
              <a:t>Seleccionar cursos de las otras áreas hasta completar 7 períodos</a:t>
            </a:r>
            <a:endParaRPr sz="2200"/>
          </a:p>
          <a:p>
            <a:pPr marL="50800" marR="0" lvl="0" indent="-50800" algn="l" rtl="0">
              <a:lnSpc>
                <a:spcPct val="100000"/>
              </a:lnSpc>
              <a:spcBef>
                <a:spcPts val="600"/>
              </a:spcBef>
              <a:spcAft>
                <a:spcPts val="0"/>
              </a:spcAft>
              <a:buClr>
                <a:schemeClr val="dk1"/>
              </a:buClr>
              <a:buSzPts val="2200"/>
              <a:buFont typeface="Noto Sans Symbols"/>
              <a:buAutoNum type="arabicPeriod" startAt="4"/>
            </a:pPr>
            <a:r>
              <a:rPr lang="en-US" sz="2200" b="0" i="0" u="none" strike="noStrike" cap="none">
                <a:solidFill>
                  <a:schemeClr val="dk1"/>
                </a:solidFill>
                <a:latin typeface="Garamond"/>
                <a:ea typeface="Garamond"/>
                <a:cs typeface="Garamond"/>
                <a:sym typeface="Garamond"/>
              </a:rPr>
              <a:t>Si selecciona un</a:t>
            </a:r>
            <a:r>
              <a:rPr lang="en-US" sz="2200">
                <a:solidFill>
                  <a:schemeClr val="dk1"/>
                </a:solidFill>
              </a:rPr>
              <a:t> curso marcado con </a:t>
            </a:r>
            <a:r>
              <a:rPr lang="en-US" sz="2200" b="0" i="1" u="none" strike="noStrike" cap="none">
                <a:solidFill>
                  <a:schemeClr val="dk1"/>
                </a:solidFill>
                <a:latin typeface="Garamond"/>
                <a:ea typeface="Garamond"/>
                <a:cs typeface="Garamond"/>
                <a:sym typeface="Garamond"/>
              </a:rPr>
              <a:t>(sem)</a:t>
            </a:r>
            <a:r>
              <a:rPr lang="en-US" sz="2200" b="0" i="0" u="none" strike="noStrike" cap="none">
                <a:solidFill>
                  <a:schemeClr val="dk1"/>
                </a:solidFill>
                <a:latin typeface="Garamond"/>
                <a:ea typeface="Garamond"/>
                <a:cs typeface="Garamond"/>
                <a:sym typeface="Garamond"/>
              </a:rPr>
              <a:t>, es necesario seleccionar otro curso </a:t>
            </a:r>
            <a:r>
              <a:rPr lang="en-US" sz="2200" b="0" i="1" u="none" strike="noStrike" cap="none">
                <a:solidFill>
                  <a:schemeClr val="dk1"/>
                </a:solidFill>
                <a:latin typeface="Garamond"/>
                <a:ea typeface="Garamond"/>
                <a:cs typeface="Garamond"/>
                <a:sym typeface="Garamond"/>
              </a:rPr>
              <a:t>(sem) </a:t>
            </a:r>
            <a:r>
              <a:rPr lang="en-US" sz="2200" b="0" u="none" strike="noStrike" cap="none">
                <a:solidFill>
                  <a:schemeClr val="dk1"/>
                </a:solidFill>
                <a:latin typeface="Garamond"/>
                <a:ea typeface="Garamond"/>
                <a:cs typeface="Garamond"/>
                <a:sym typeface="Garamond"/>
              </a:rPr>
              <a:t>para el segundo semestre</a:t>
            </a:r>
            <a:endParaRPr sz="2200"/>
          </a:p>
          <a:p>
            <a:pPr marL="621792" marR="0" lvl="1" indent="-38100" algn="l" rtl="0">
              <a:lnSpc>
                <a:spcPct val="100000"/>
              </a:lnSpc>
              <a:spcBef>
                <a:spcPts val="600"/>
              </a:spcBef>
              <a:spcAft>
                <a:spcPts val="0"/>
              </a:spcAft>
              <a:buClr>
                <a:schemeClr val="dk1"/>
              </a:buClr>
              <a:buSzPts val="3000"/>
              <a:buFont typeface="Verdana"/>
              <a:buNone/>
            </a:pPr>
            <a:endParaRPr sz="2400" b="0" i="0" u="none" strike="noStrike" cap="none">
              <a:solidFill>
                <a:schemeClr val="dk1"/>
              </a:solidFill>
              <a:latin typeface="Garamond"/>
              <a:ea typeface="Garamond"/>
              <a:cs typeface="Garamond"/>
              <a:sym typeface="Garamond"/>
            </a:endParaRPr>
          </a:p>
        </p:txBody>
      </p:sp>
      <p:pic>
        <p:nvPicPr>
          <p:cNvPr id="283" name="Google Shape;283;p11"/>
          <p:cNvPicPr preferRelativeResize="0"/>
          <p:nvPr/>
        </p:nvPicPr>
        <p:blipFill>
          <a:blip r:embed="rId3">
            <a:alphaModFix/>
          </a:blip>
          <a:stretch>
            <a:fillRect/>
          </a:stretch>
        </p:blipFill>
        <p:spPr>
          <a:xfrm>
            <a:off x="991150" y="2088575"/>
            <a:ext cx="1979000" cy="2598550"/>
          </a:xfrm>
          <a:prstGeom prst="rect">
            <a:avLst/>
          </a:prstGeom>
          <a:noFill/>
          <a:ln>
            <a:noFill/>
          </a:ln>
        </p:spPr>
      </p:pic>
      <p:pic>
        <p:nvPicPr>
          <p:cNvPr id="284" name="Google Shape;284;p11"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2"/>
          <p:cNvSpPr txBox="1">
            <a:spLocks noGrp="1"/>
          </p:cNvSpPr>
          <p:nvPr>
            <p:ph type="title" idx="4294967295"/>
          </p:nvPr>
        </p:nvSpPr>
        <p:spPr>
          <a:xfrm>
            <a:off x="547442" y="607662"/>
            <a:ext cx="11090376"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Selección de Cursos para el Siguiente Año</a:t>
            </a:r>
            <a:endParaRPr>
              <a:latin typeface="Gill Sans"/>
              <a:ea typeface="Gill Sans"/>
              <a:cs typeface="Gill Sans"/>
              <a:sym typeface="Gill Sans"/>
            </a:endParaRPr>
          </a:p>
        </p:txBody>
      </p:sp>
      <p:sp>
        <p:nvSpPr>
          <p:cNvPr id="291" name="Google Shape;291;p12"/>
          <p:cNvSpPr txBox="1">
            <a:spLocks noGrp="1"/>
          </p:cNvSpPr>
          <p:nvPr>
            <p:ph type="body" idx="4294967295"/>
          </p:nvPr>
        </p:nvSpPr>
        <p:spPr>
          <a:xfrm>
            <a:off x="3621975" y="2115226"/>
            <a:ext cx="7062000" cy="19908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chemeClr val="dk1"/>
              </a:buClr>
              <a:buSzPts val="2400"/>
              <a:buFont typeface="Garamond"/>
              <a:buAutoNum type="arabicPeriod" startAt="5"/>
            </a:pPr>
            <a:r>
              <a:rPr lang="en-US">
                <a:solidFill>
                  <a:schemeClr val="dk1"/>
                </a:solidFill>
              </a:rPr>
              <a:t>Los estudiantes deben tomar en cuenta los requisitos de su especialidad</a:t>
            </a:r>
            <a:r>
              <a:rPr lang="en-US" sz="2400" b="0" i="0" u="none" strike="noStrike" cap="none">
                <a:solidFill>
                  <a:schemeClr val="dk1"/>
                </a:solidFill>
                <a:latin typeface="Garamond"/>
                <a:ea typeface="Garamond"/>
                <a:cs typeface="Garamond"/>
                <a:sym typeface="Garamond"/>
              </a:rPr>
              <a:t>. </a:t>
            </a:r>
            <a:endParaRPr/>
          </a:p>
          <a:p>
            <a:pPr marL="457200" marR="0" lvl="0" indent="-381000" algn="l" rtl="0">
              <a:lnSpc>
                <a:spcPct val="100000"/>
              </a:lnSpc>
              <a:spcBef>
                <a:spcPts val="0"/>
              </a:spcBef>
              <a:spcAft>
                <a:spcPts val="0"/>
              </a:spcAft>
              <a:buClr>
                <a:schemeClr val="dk1"/>
              </a:buClr>
              <a:buSzPts val="2400"/>
              <a:buFont typeface="Garamond"/>
              <a:buAutoNum type="arabicPeriod" startAt="5"/>
            </a:pPr>
            <a:r>
              <a:rPr lang="en-US" sz="2400" b="0" i="0" u="none" strike="noStrike" cap="none">
                <a:solidFill>
                  <a:schemeClr val="dk1"/>
                </a:solidFill>
                <a:latin typeface="Garamond"/>
                <a:ea typeface="Garamond"/>
                <a:cs typeface="Garamond"/>
                <a:sym typeface="Garamond"/>
              </a:rPr>
              <a:t>Revisar el Cat</a:t>
            </a:r>
            <a:r>
              <a:rPr lang="en-US">
                <a:solidFill>
                  <a:schemeClr val="dk1"/>
                </a:solidFill>
              </a:rPr>
              <a:t>á</a:t>
            </a:r>
            <a:r>
              <a:rPr lang="en-US" sz="2400" b="0" i="0" u="none" strike="noStrike" cap="none">
                <a:solidFill>
                  <a:schemeClr val="dk1"/>
                </a:solidFill>
                <a:latin typeface="Garamond"/>
                <a:ea typeface="Garamond"/>
                <a:cs typeface="Garamond"/>
                <a:sym typeface="Garamond"/>
              </a:rPr>
              <a:t>logo de Cursos y las hojas de selección de cursos antes de </a:t>
            </a:r>
            <a:r>
              <a:rPr lang="en-US">
                <a:solidFill>
                  <a:schemeClr val="dk1"/>
                </a:solidFill>
              </a:rPr>
              <a:t>seleccionar sus cursos.</a:t>
            </a:r>
            <a:endParaRPr/>
          </a:p>
          <a:p>
            <a:pPr marL="285750" marR="0" lvl="0" indent="0" algn="l" rtl="0">
              <a:lnSpc>
                <a:spcPct val="100000"/>
              </a:lnSpc>
              <a:spcBef>
                <a:spcPts val="400"/>
              </a:spcBef>
              <a:spcAft>
                <a:spcPts val="0"/>
              </a:spcAft>
              <a:buSzPts val="2760"/>
              <a:buNone/>
            </a:pPr>
            <a:endParaRPr/>
          </a:p>
        </p:txBody>
      </p:sp>
      <p:pic>
        <p:nvPicPr>
          <p:cNvPr id="292" name="Google Shape;292;p12"/>
          <p:cNvPicPr preferRelativeResize="0"/>
          <p:nvPr/>
        </p:nvPicPr>
        <p:blipFill>
          <a:blip r:embed="rId3">
            <a:alphaModFix/>
          </a:blip>
          <a:stretch>
            <a:fillRect/>
          </a:stretch>
        </p:blipFill>
        <p:spPr>
          <a:xfrm>
            <a:off x="991150" y="2088575"/>
            <a:ext cx="1979000" cy="2598550"/>
          </a:xfrm>
          <a:prstGeom prst="rect">
            <a:avLst/>
          </a:prstGeom>
          <a:noFill/>
          <a:ln>
            <a:noFill/>
          </a:ln>
        </p:spPr>
      </p:pic>
      <p:pic>
        <p:nvPicPr>
          <p:cNvPr id="293" name="Google Shape;293;p12"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title" idx="4294967295"/>
          </p:nvPr>
        </p:nvSpPr>
        <p:spPr>
          <a:xfrm>
            <a:off x="475014" y="588963"/>
            <a:ext cx="11222182"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Selección de Cursos: P.E. &amp; Arte </a:t>
            </a:r>
            <a:endParaRPr/>
          </a:p>
        </p:txBody>
      </p:sp>
      <p:sp>
        <p:nvSpPr>
          <p:cNvPr id="300" name="Google Shape;300;p13"/>
          <p:cNvSpPr txBox="1">
            <a:spLocks noGrp="1"/>
          </p:cNvSpPr>
          <p:nvPr>
            <p:ph type="body" idx="4294967295"/>
          </p:nvPr>
        </p:nvSpPr>
        <p:spPr>
          <a:xfrm>
            <a:off x="3008600" y="1594225"/>
            <a:ext cx="8091000"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Garamond"/>
              <a:ea typeface="Garamond"/>
              <a:cs typeface="Garamond"/>
              <a:sym typeface="Garamond"/>
            </a:endParaRPr>
          </a:p>
          <a:p>
            <a:pPr marL="365760" marR="0" lvl="0" indent="-205232" algn="l" rtl="0">
              <a:lnSpc>
                <a:spcPct val="100000"/>
              </a:lnSpc>
              <a:spcBef>
                <a:spcPts val="4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Estudiantes</a:t>
            </a:r>
            <a:r>
              <a:rPr lang="en-US" sz="2200">
                <a:solidFill>
                  <a:schemeClr val="dk1"/>
                </a:solidFill>
              </a:rPr>
              <a:t>-deportistas deben seleccionar solo </a:t>
            </a:r>
            <a:r>
              <a:rPr lang="en-US" sz="2200" i="1" u="sng">
                <a:solidFill>
                  <a:schemeClr val="dk1"/>
                </a:solidFill>
              </a:rPr>
              <a:t>un</a:t>
            </a:r>
            <a:r>
              <a:rPr lang="en-US" sz="2200">
                <a:solidFill>
                  <a:schemeClr val="dk1"/>
                </a:solidFill>
              </a:rPr>
              <a:t> curso de un programa de atletismo</a:t>
            </a:r>
            <a:r>
              <a:rPr lang="en-US" sz="2200" b="0" i="0" u="none" strike="noStrike" cap="none">
                <a:solidFill>
                  <a:schemeClr val="dk1"/>
                </a:solidFill>
                <a:latin typeface="Garamond"/>
                <a:ea typeface="Garamond"/>
                <a:cs typeface="Garamond"/>
                <a:sym typeface="Garamond"/>
              </a:rPr>
              <a:t>.</a:t>
            </a:r>
            <a:endParaRPr sz="2200"/>
          </a:p>
          <a:p>
            <a:pPr marL="365760" marR="0" lvl="0" indent="-205232" algn="l" rtl="0">
              <a:lnSpc>
                <a:spcPct val="100000"/>
              </a:lnSpc>
              <a:spcBef>
                <a:spcPts val="4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Banda tiene consideraciones especiales:</a:t>
            </a:r>
            <a:endParaRPr sz="2200"/>
          </a:p>
          <a:p>
            <a:pPr marL="859536" marR="0" lvl="2" indent="-193675" algn="l" rtl="0">
              <a:lnSpc>
                <a:spcPct val="100000"/>
              </a:lnSpc>
              <a:spcBef>
                <a:spcPts val="35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Si el estudiante está en banda y NO tiene un período de atletismo, debe seleccionar la opción del curso de banda con crédito para PE en el otoño y crédito para </a:t>
            </a:r>
            <a:r>
              <a:rPr lang="en-US" sz="2200">
                <a:solidFill>
                  <a:schemeClr val="dk1"/>
                </a:solidFill>
              </a:rPr>
              <a:t>Artes en la primavera</a:t>
            </a:r>
            <a:r>
              <a:rPr lang="en-US" sz="2200" b="0" i="0" u="none" strike="noStrike" cap="none">
                <a:solidFill>
                  <a:schemeClr val="dk1"/>
                </a:solidFill>
                <a:latin typeface="Garamond"/>
                <a:ea typeface="Garamond"/>
                <a:cs typeface="Garamond"/>
                <a:sym typeface="Garamond"/>
              </a:rPr>
              <a:t>;</a:t>
            </a:r>
            <a:endParaRPr sz="2200"/>
          </a:p>
          <a:p>
            <a:pPr marL="859536" lvl="2" indent="-193675" algn="l" rtl="0">
              <a:lnSpc>
                <a:spcPct val="100000"/>
              </a:lnSpc>
              <a:spcBef>
                <a:spcPts val="950"/>
              </a:spcBef>
              <a:spcAft>
                <a:spcPts val="0"/>
              </a:spcAft>
              <a:buSzPts val="2200"/>
              <a:buChar char="•"/>
            </a:pPr>
            <a:r>
              <a:rPr lang="en-US" sz="2200">
                <a:solidFill>
                  <a:schemeClr val="dk1"/>
                </a:solidFill>
              </a:rPr>
              <a:t>Si el estudiante está en banda y tiene un período de atletismo</a:t>
            </a:r>
            <a:r>
              <a:rPr lang="en-US" sz="2200" b="0" i="0" u="none" strike="noStrike" cap="none">
                <a:solidFill>
                  <a:schemeClr val="dk1"/>
                </a:solidFill>
                <a:latin typeface="Garamond"/>
                <a:ea typeface="Garamond"/>
                <a:cs typeface="Garamond"/>
                <a:sym typeface="Garamond"/>
              </a:rPr>
              <a:t>, seleccionar la opción de banda con crédito completo para Arte. </a:t>
            </a:r>
            <a:endParaRPr sz="2200"/>
          </a:p>
          <a:p>
            <a:pPr marL="365760" lvl="0" indent="-205232" algn="l" rtl="0">
              <a:lnSpc>
                <a:spcPct val="100000"/>
              </a:lnSpc>
              <a:spcBef>
                <a:spcPts val="1000"/>
              </a:spcBef>
              <a:spcAft>
                <a:spcPts val="0"/>
              </a:spcAft>
              <a:buSzPts val="2200"/>
              <a:buChar char="•"/>
            </a:pPr>
            <a:r>
              <a:rPr lang="en-US" sz="2200">
                <a:solidFill>
                  <a:schemeClr val="dk1"/>
                </a:solidFill>
              </a:rPr>
              <a:t>Si el estudiante va a tomar el primer año de baile, seleccione la opción con crédito para PE</a:t>
            </a:r>
            <a:r>
              <a:rPr lang="en-US" sz="2200" b="0" i="0" u="none" strike="noStrike" cap="none">
                <a:solidFill>
                  <a:schemeClr val="dk1"/>
                </a:solidFill>
                <a:latin typeface="Garamond"/>
                <a:ea typeface="Garamond"/>
                <a:cs typeface="Garamond"/>
                <a:sym typeface="Garamond"/>
              </a:rPr>
              <a:t>, seleccione el código de curso de baile apropiado de la lista de opciones bajo Atletismo (Athletics).</a:t>
            </a:r>
            <a:endParaRPr sz="2400" b="0" i="0" u="none" strike="noStrike" cap="none">
              <a:solidFill>
                <a:schemeClr val="dk1"/>
              </a:solidFill>
              <a:latin typeface="Garamond"/>
              <a:ea typeface="Garamond"/>
              <a:cs typeface="Garamond"/>
              <a:sym typeface="Garamond"/>
            </a:endParaRPr>
          </a:p>
          <a:p>
            <a:pPr marL="365760" marR="0" lvl="0" indent="-97282" algn="l" rtl="0">
              <a:lnSpc>
                <a:spcPct val="100000"/>
              </a:lnSpc>
              <a:spcBef>
                <a:spcPts val="400"/>
              </a:spcBef>
              <a:spcAft>
                <a:spcPts val="0"/>
              </a:spcAft>
              <a:buClr>
                <a:schemeClr val="dk1"/>
              </a:buClr>
              <a:buSzPts val="2500"/>
              <a:buFont typeface="Arial"/>
              <a:buNone/>
            </a:pPr>
            <a:endParaRPr sz="2000" b="0" i="0" u="none" strike="noStrike" cap="none">
              <a:solidFill>
                <a:schemeClr val="dk1"/>
              </a:solidFill>
              <a:latin typeface="Garamond"/>
              <a:ea typeface="Garamond"/>
              <a:cs typeface="Garamond"/>
              <a:sym typeface="Garamond"/>
            </a:endParaRPr>
          </a:p>
        </p:txBody>
      </p:sp>
      <p:pic>
        <p:nvPicPr>
          <p:cNvPr id="301" name="Google Shape;301;p13"/>
          <p:cNvPicPr preferRelativeResize="0"/>
          <p:nvPr/>
        </p:nvPicPr>
        <p:blipFill>
          <a:blip r:embed="rId3">
            <a:alphaModFix/>
          </a:blip>
          <a:stretch>
            <a:fillRect/>
          </a:stretch>
        </p:blipFill>
        <p:spPr>
          <a:xfrm>
            <a:off x="991150" y="2088575"/>
            <a:ext cx="1979000" cy="2598550"/>
          </a:xfrm>
          <a:prstGeom prst="rect">
            <a:avLst/>
          </a:prstGeom>
          <a:noFill/>
          <a:ln>
            <a:noFill/>
          </a:ln>
        </p:spPr>
      </p:pic>
      <p:pic>
        <p:nvPicPr>
          <p:cNvPr id="302" name="Google Shape;302;p13"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txBox="1">
            <a:spLocks noGrp="1"/>
          </p:cNvSpPr>
          <p:nvPr>
            <p:ph type="title" idx="4294967295"/>
          </p:nvPr>
        </p:nvSpPr>
        <p:spPr>
          <a:xfrm>
            <a:off x="672852" y="666990"/>
            <a:ext cx="10834337"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Selección de Cursos para el Siguiente Año</a:t>
            </a:r>
            <a:endParaRPr/>
          </a:p>
        </p:txBody>
      </p:sp>
      <p:sp>
        <p:nvSpPr>
          <p:cNvPr id="309" name="Google Shape;309;p14"/>
          <p:cNvSpPr txBox="1">
            <a:spLocks noGrp="1"/>
          </p:cNvSpPr>
          <p:nvPr>
            <p:ph type="body" idx="4294967295"/>
          </p:nvPr>
        </p:nvSpPr>
        <p:spPr>
          <a:xfrm>
            <a:off x="4247225" y="2257150"/>
            <a:ext cx="6472200" cy="2826900"/>
          </a:xfrm>
          <a:prstGeom prst="rect">
            <a:avLst/>
          </a:prstGeom>
          <a:noFill/>
          <a:ln>
            <a:noFill/>
          </a:ln>
        </p:spPr>
        <p:txBody>
          <a:bodyPr spcFirstLastPara="1" wrap="square" lIns="91425" tIns="45700" rIns="91425" bIns="45700" anchor="t" anchorCtr="0">
            <a:spAutoFit/>
          </a:bodyPr>
          <a:lstStyle/>
          <a:p>
            <a:pPr marL="365760" lvl="0" indent="-256032" algn="l" rtl="0">
              <a:lnSpc>
                <a:spcPct val="100000"/>
              </a:lnSpc>
              <a:spcBef>
                <a:spcPts val="0"/>
              </a:spcBef>
              <a:spcAft>
                <a:spcPts val="0"/>
              </a:spcAft>
              <a:buSzPts val="3500"/>
              <a:buChar char="•"/>
            </a:pPr>
            <a:r>
              <a:rPr lang="en-US" sz="2800">
                <a:solidFill>
                  <a:schemeClr val="dk1"/>
                </a:solidFill>
              </a:rPr>
              <a:t>¡Cuidado! No puede seleccionar un curso que el estudiante ha tomado antes y ha obtenido crédito. NO se puede otorgar crédito a cursos duplicados.</a:t>
            </a:r>
            <a:endParaRPr/>
          </a:p>
          <a:p>
            <a:pPr marL="109728" marR="0" lvl="0" indent="0" algn="l" rtl="0">
              <a:lnSpc>
                <a:spcPct val="100000"/>
              </a:lnSpc>
              <a:spcBef>
                <a:spcPts val="400"/>
              </a:spcBef>
              <a:spcAft>
                <a:spcPts val="0"/>
              </a:spcAft>
              <a:buClr>
                <a:schemeClr val="accent1"/>
              </a:buClr>
              <a:buSzPts val="3500"/>
              <a:buFont typeface="Noto Sans Symbols"/>
              <a:buNone/>
            </a:pPr>
            <a:endParaRPr sz="2800" b="0" i="0" u="none" strike="noStrike" cap="none">
              <a:solidFill>
                <a:schemeClr val="dk1"/>
              </a:solidFill>
              <a:latin typeface="Garamond"/>
              <a:ea typeface="Garamond"/>
              <a:cs typeface="Garamond"/>
              <a:sym typeface="Garamond"/>
            </a:endParaRPr>
          </a:p>
          <a:p>
            <a:pPr marL="0" marR="0" lvl="0" indent="0" algn="l" rtl="0">
              <a:lnSpc>
                <a:spcPct val="100000"/>
              </a:lnSpc>
              <a:spcBef>
                <a:spcPts val="400"/>
              </a:spcBef>
              <a:spcAft>
                <a:spcPts val="0"/>
              </a:spcAft>
              <a:buSzPts val="2760"/>
              <a:buNone/>
            </a:pPr>
            <a:endParaRPr/>
          </a:p>
        </p:txBody>
      </p:sp>
      <p:pic>
        <p:nvPicPr>
          <p:cNvPr id="310" name="Google Shape;310;p14"/>
          <p:cNvPicPr preferRelativeResize="0"/>
          <p:nvPr/>
        </p:nvPicPr>
        <p:blipFill rotWithShape="1">
          <a:blip r:embed="rId3">
            <a:alphaModFix/>
          </a:blip>
          <a:srcRect/>
          <a:stretch/>
        </p:blipFill>
        <p:spPr>
          <a:xfrm>
            <a:off x="1329373" y="2412625"/>
            <a:ext cx="2917850" cy="2277710"/>
          </a:xfrm>
          <a:prstGeom prst="rect">
            <a:avLst/>
          </a:prstGeom>
          <a:noFill/>
          <a:ln>
            <a:noFill/>
          </a:ln>
        </p:spPr>
      </p:pic>
      <p:pic>
        <p:nvPicPr>
          <p:cNvPr id="311" name="Google Shape;311;p14"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abe04b847c_0_0"/>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MCHS Subdirectores &amp; Counsejeros</a:t>
            </a:r>
            <a:endParaRPr/>
          </a:p>
        </p:txBody>
      </p:sp>
      <p:sp>
        <p:nvSpPr>
          <p:cNvPr id="163" name="Google Shape;163;gabe04b847c_0_0"/>
          <p:cNvSpPr txBox="1">
            <a:spLocks noGrp="1"/>
          </p:cNvSpPr>
          <p:nvPr>
            <p:ph type="body" idx="1"/>
          </p:nvPr>
        </p:nvSpPr>
        <p:spPr>
          <a:xfrm>
            <a:off x="1295400" y="2556924"/>
            <a:ext cx="9601200" cy="363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9</a:t>
            </a:r>
            <a:r>
              <a:rPr lang="en-US" sz="1400" baseline="30000"/>
              <a:t>th</a:t>
            </a:r>
            <a:r>
              <a:rPr lang="en-US" sz="1400"/>
              <a:t> grade Director – Chad Onhaizer</a:t>
            </a:r>
            <a:endParaRPr/>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10</a:t>
            </a:r>
            <a:r>
              <a:rPr lang="en-US" sz="1400" baseline="30000"/>
              <a:t>th</a:t>
            </a:r>
            <a:r>
              <a:rPr lang="en-US" sz="1400"/>
              <a:t> grade Director – James (Jim) Porter</a:t>
            </a:r>
            <a:endParaRPr/>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11</a:t>
            </a:r>
            <a:r>
              <a:rPr lang="en-US" sz="1400" baseline="30000"/>
              <a:t>th</a:t>
            </a:r>
            <a:r>
              <a:rPr lang="en-US" sz="1400"/>
              <a:t> grade Directora - Mary Margaret Crandall</a:t>
            </a:r>
            <a:endParaRPr sz="1400"/>
          </a:p>
          <a:p>
            <a:pPr marL="0" lvl="0" indent="0" algn="l" rtl="0">
              <a:lnSpc>
                <a:spcPct val="115000"/>
              </a:lnSpc>
              <a:spcBef>
                <a:spcPts val="600"/>
              </a:spcBef>
              <a:spcAft>
                <a:spcPts val="0"/>
              </a:spcAft>
              <a:buNone/>
            </a:pPr>
            <a:r>
              <a:rPr lang="en-US" sz="1400"/>
              <a:t>12th grade Directora- Lauren Garner</a:t>
            </a:r>
            <a:endParaRPr sz="1400"/>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A – Cal  Tracy Launer – Consejera</a:t>
            </a:r>
            <a:endParaRPr/>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Cam-Flee  Rebecca Bowman – Consejera</a:t>
            </a:r>
            <a:endParaRPr/>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Flo– H   Santina Lang</a:t>
            </a:r>
            <a:endParaRPr sz="1400"/>
          </a:p>
          <a:p>
            <a:pPr marL="0" lvl="0" indent="0" algn="l" rtl="0">
              <a:lnSpc>
                <a:spcPct val="115000"/>
              </a:lnSpc>
              <a:spcBef>
                <a:spcPts val="600"/>
              </a:spcBef>
              <a:spcAft>
                <a:spcPts val="0"/>
              </a:spcAft>
              <a:buClr>
                <a:schemeClr val="dk1"/>
              </a:buClr>
              <a:buSzPts val="1100"/>
              <a:buFont typeface="Arial"/>
              <a:buNone/>
            </a:pPr>
            <a:r>
              <a:rPr lang="en-US" sz="1400"/>
              <a:t>I-MEND  Elizabeth Foston-Aragon – Consejera</a:t>
            </a:r>
            <a:endParaRPr sz="1400"/>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solidFill>
                  <a:schemeClr val="dk1"/>
                </a:solidFill>
              </a:rPr>
              <a:t>MENE-Pat  </a:t>
            </a:r>
            <a:r>
              <a:rPr lang="en-US" sz="1400"/>
              <a:t>Jennifer O’Connor – Consejera</a:t>
            </a:r>
            <a:endParaRPr/>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PAU-SEQ   Pam Degges – Consejera</a:t>
            </a:r>
            <a:endParaRPr/>
          </a:p>
          <a:p>
            <a:pPr marL="0" lvl="0" indent="0" algn="l" rtl="0">
              <a:lnSpc>
                <a:spcPct val="115000"/>
              </a:lnSpc>
              <a:spcBef>
                <a:spcPts val="600"/>
              </a:spcBef>
              <a:spcAft>
                <a:spcPts val="0"/>
              </a:spcAft>
              <a:buClr>
                <a:schemeClr val="dk1"/>
              </a:buClr>
              <a:buSzPts val="1100"/>
              <a:buFont typeface="Arial"/>
              <a:buNone/>
            </a:pPr>
            <a:r>
              <a:rPr lang="en-US" sz="1400">
                <a:solidFill>
                  <a:srgbClr val="83992A"/>
                </a:solidFill>
                <a:latin typeface="Arial"/>
                <a:ea typeface="Arial"/>
                <a:cs typeface="Arial"/>
                <a:sym typeface="Arial"/>
              </a:rPr>
              <a:t>•</a:t>
            </a:r>
            <a:r>
              <a:rPr lang="en-US" sz="1400"/>
              <a:t>SER – Z   Adam Sortino - Consejero</a:t>
            </a:r>
            <a:endParaRPr/>
          </a:p>
          <a:p>
            <a:pPr marL="0" lvl="0" indent="0" algn="l" rtl="0">
              <a:lnSpc>
                <a:spcPct val="100000"/>
              </a:lnSpc>
              <a:spcBef>
                <a:spcPts val="600"/>
              </a:spcBef>
              <a:spcAft>
                <a:spcPts val="600"/>
              </a:spcAft>
              <a:buSzPts val="2070"/>
              <a:buNone/>
            </a:pPr>
            <a:endParaRPr sz="1700"/>
          </a:p>
        </p:txBody>
      </p:sp>
      <p:pic>
        <p:nvPicPr>
          <p:cNvPr id="164" name="Google Shape;164;gabe04b847c_0_0" descr="A picture containing text, clipart&#10;&#10;Description automatically generated"/>
          <p:cNvPicPr preferRelativeResize="0"/>
          <p:nvPr/>
        </p:nvPicPr>
        <p:blipFill rotWithShape="1">
          <a:blip r:embed="rId3">
            <a:alphaModFix/>
          </a:blip>
          <a:srcRect/>
          <a:stretch/>
        </p:blipFill>
        <p:spPr>
          <a:xfrm>
            <a:off x="10867150" y="5467400"/>
            <a:ext cx="1324850" cy="1390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b73664e7e5_0_28"/>
          <p:cNvSpPr txBox="1">
            <a:spLocks noGrp="1"/>
          </p:cNvSpPr>
          <p:nvPr>
            <p:ph type="ctrTitle"/>
          </p:nvPr>
        </p:nvSpPr>
        <p:spPr>
          <a:xfrm>
            <a:off x="2692398" y="1871131"/>
            <a:ext cx="6815700" cy="1515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a:t>Selección de Cursos:</a:t>
            </a:r>
            <a:endParaRPr/>
          </a:p>
        </p:txBody>
      </p:sp>
      <p:sp>
        <p:nvSpPr>
          <p:cNvPr id="318" name="Google Shape;318;gb73664e7e5_0_28"/>
          <p:cNvSpPr txBox="1">
            <a:spLocks noGrp="1"/>
          </p:cNvSpPr>
          <p:nvPr>
            <p:ph type="subTitle" idx="1"/>
          </p:nvPr>
        </p:nvSpPr>
        <p:spPr>
          <a:xfrm>
            <a:off x="2692400" y="3657599"/>
            <a:ext cx="6815700" cy="7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20"/>
              </a:spcBef>
              <a:spcAft>
                <a:spcPts val="600"/>
              </a:spcAft>
              <a:buSzPts val="2415"/>
              <a:buNone/>
            </a:pPr>
            <a:r>
              <a:rPr lang="en-US" sz="3600" b="1"/>
              <a:t>Applicación para Miller</a:t>
            </a:r>
            <a:r>
              <a:rPr lang="en-US" sz="36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Selección de Cursos para el Siguiente Año</a:t>
            </a:r>
            <a:endParaRPr/>
          </a:p>
        </p:txBody>
      </p:sp>
      <p:sp>
        <p:nvSpPr>
          <p:cNvPr id="324" name="Google Shape;324;p15"/>
          <p:cNvSpPr txBox="1">
            <a:spLocks noGrp="1"/>
          </p:cNvSpPr>
          <p:nvPr>
            <p:ph type="body" idx="4"/>
          </p:nvPr>
        </p:nvSpPr>
        <p:spPr>
          <a:xfrm>
            <a:off x="6133520" y="2802862"/>
            <a:ext cx="4718400" cy="2632500"/>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1857"/>
              <a:buChar char="•"/>
            </a:pPr>
            <a:r>
              <a:rPr lang="en-US" sz="1615" b="1">
                <a:latin typeface="Garamond"/>
                <a:ea typeface="Garamond"/>
                <a:cs typeface="Garamond"/>
                <a:sym typeface="Garamond"/>
              </a:rPr>
              <a:t>Miller Career &amp; Technology Center ofrece cursos innovadores en el </a:t>
            </a:r>
            <a:r>
              <a:rPr lang="en-US" sz="1615" b="1"/>
              <a:t>área</a:t>
            </a:r>
            <a:r>
              <a:rPr lang="en-US" sz="1615" b="1">
                <a:latin typeface="Garamond"/>
                <a:ea typeface="Garamond"/>
                <a:cs typeface="Garamond"/>
                <a:sym typeface="Garamond"/>
              </a:rPr>
              <a:t> de CTE que no están disponibles en la escuela secundaria del </a:t>
            </a:r>
            <a:r>
              <a:rPr lang="en-US" sz="1615" b="1"/>
              <a:t>á</a:t>
            </a:r>
            <a:r>
              <a:rPr lang="en-US" sz="1615" b="1">
                <a:latin typeface="Garamond"/>
                <a:ea typeface="Garamond"/>
                <a:cs typeface="Garamond"/>
                <a:sym typeface="Garamond"/>
              </a:rPr>
              <a:t>rea del estudiante</a:t>
            </a:r>
            <a:r>
              <a:rPr lang="en-US" sz="1615" b="1"/>
              <a:t>. Los estudiantes de secundaria</a:t>
            </a:r>
            <a:r>
              <a:rPr lang="en-US" sz="1615" b="1">
                <a:latin typeface="Garamond"/>
                <a:ea typeface="Garamond"/>
                <a:cs typeface="Garamond"/>
                <a:sym typeface="Garamond"/>
              </a:rPr>
              <a:t> de Katy ISD tienen la oportunidad de explorar opciones de carrera post-secundaria potenciales y ganar experiencia</a:t>
            </a:r>
            <a:r>
              <a:rPr lang="en-US" sz="1615" b="1"/>
              <a:t> en la carrera. </a:t>
            </a:r>
            <a:endParaRPr sz="1615" b="1"/>
          </a:p>
          <a:p>
            <a:pPr marL="457200" lvl="0" indent="0" algn="l" rtl="0">
              <a:lnSpc>
                <a:spcPct val="80000"/>
              </a:lnSpc>
              <a:spcBef>
                <a:spcPts val="0"/>
              </a:spcBef>
              <a:spcAft>
                <a:spcPts val="0"/>
              </a:spcAft>
              <a:buNone/>
            </a:pPr>
            <a:endParaRPr sz="1615" b="1"/>
          </a:p>
          <a:p>
            <a:pPr marL="285750" lvl="0" indent="-270383" algn="l" rtl="0">
              <a:lnSpc>
                <a:spcPct val="80000"/>
              </a:lnSpc>
              <a:spcBef>
                <a:spcPts val="0"/>
              </a:spcBef>
              <a:spcAft>
                <a:spcPts val="0"/>
              </a:spcAft>
              <a:buSzPts val="1615"/>
              <a:buChar char="•"/>
            </a:pPr>
            <a:r>
              <a:rPr lang="en-US" sz="1615" b="1"/>
              <a:t>La aplicación Miller está disponible desde el 20 de enero hasta el   de Marzo. </a:t>
            </a:r>
            <a:endParaRPr sz="1804" b="1"/>
          </a:p>
        </p:txBody>
      </p:sp>
      <p:pic>
        <p:nvPicPr>
          <p:cNvPr id="325" name="Google Shape;325;p15" descr="C:\Users\s0703762\AppData\Local\Microsoft\Windows\Temporary Internet Files\Content.Outlook\JIH4D312\Logo for Word Documents (3).JPG"/>
          <p:cNvPicPr preferRelativeResize="0">
            <a:picLocks noGrp="1"/>
          </p:cNvPicPr>
          <p:nvPr>
            <p:ph type="body" idx="2"/>
          </p:nvPr>
        </p:nvPicPr>
        <p:blipFill rotWithShape="1">
          <a:blip r:embed="rId3">
            <a:alphaModFix/>
          </a:blip>
          <a:srcRect/>
          <a:stretch/>
        </p:blipFill>
        <p:spPr>
          <a:xfrm>
            <a:off x="1417319" y="2960913"/>
            <a:ext cx="4383698" cy="2316481"/>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pic>
        <p:nvPicPr>
          <p:cNvPr id="326" name="Google Shape;326;p15"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Selección de Cursos para el Siguiente Año</a:t>
            </a:r>
            <a:endParaRPr/>
          </a:p>
        </p:txBody>
      </p:sp>
      <p:sp>
        <p:nvSpPr>
          <p:cNvPr id="332" name="Google Shape;332;p16"/>
          <p:cNvSpPr txBox="1">
            <a:spLocks noGrp="1"/>
          </p:cNvSpPr>
          <p:nvPr>
            <p:ph type="body" idx="4"/>
          </p:nvPr>
        </p:nvSpPr>
        <p:spPr>
          <a:xfrm>
            <a:off x="6180675" y="2817845"/>
            <a:ext cx="4718400" cy="2549680"/>
          </a:xfrm>
          <a:prstGeom prst="rect">
            <a:avLst/>
          </a:prstGeom>
          <a:noFill/>
          <a:ln>
            <a:noFill/>
          </a:ln>
        </p:spPr>
        <p:txBody>
          <a:bodyPr spcFirstLastPara="1" wrap="square" lIns="91425" tIns="45700" rIns="91425" bIns="45700" anchor="t" anchorCtr="0">
            <a:normAutofit lnSpcReduction="20000"/>
          </a:bodyPr>
          <a:lstStyle/>
          <a:p>
            <a:pPr marL="285750" lvl="0" indent="-285750" algn="l" rtl="0">
              <a:lnSpc>
                <a:spcPct val="80000"/>
              </a:lnSpc>
              <a:spcBef>
                <a:spcPts val="0"/>
              </a:spcBef>
              <a:spcAft>
                <a:spcPts val="0"/>
              </a:spcAft>
              <a:buSzPts val="2254"/>
              <a:buChar char="•"/>
            </a:pPr>
            <a:r>
              <a:rPr lang="en-US" sz="1960" b="1">
                <a:solidFill>
                  <a:schemeClr val="dk1"/>
                </a:solidFill>
                <a:latin typeface="Garamond"/>
                <a:ea typeface="Garamond"/>
                <a:cs typeface="Garamond"/>
                <a:sym typeface="Garamond"/>
              </a:rPr>
              <a:t>Recuerde seleccionar 7 curs</a:t>
            </a:r>
            <a:r>
              <a:rPr lang="en-US" sz="1960" b="1">
                <a:solidFill>
                  <a:schemeClr val="dk1"/>
                </a:solidFill>
              </a:rPr>
              <a:t>o</a:t>
            </a:r>
            <a:r>
              <a:rPr lang="en-US" sz="1960" b="1">
                <a:solidFill>
                  <a:schemeClr val="dk1"/>
                </a:solidFill>
                <a:latin typeface="Garamond"/>
                <a:ea typeface="Garamond"/>
                <a:cs typeface="Garamond"/>
                <a:sym typeface="Garamond"/>
              </a:rPr>
              <a:t>s en Mayde Creek High School </a:t>
            </a:r>
            <a:r>
              <a:rPr lang="en-US" sz="1960" b="1" u="sng">
                <a:solidFill>
                  <a:schemeClr val="dk1"/>
                </a:solidFill>
              </a:rPr>
              <a:t>AUN cuando haya enviado su aplicación a </a:t>
            </a:r>
            <a:r>
              <a:rPr lang="en-US" sz="1960" b="1" u="sng">
                <a:solidFill>
                  <a:schemeClr val="dk1"/>
                </a:solidFill>
                <a:latin typeface="Garamond"/>
                <a:ea typeface="Garamond"/>
                <a:cs typeface="Garamond"/>
                <a:sym typeface="Garamond"/>
              </a:rPr>
              <a:t>Miller. </a:t>
            </a:r>
            <a:endParaRPr/>
          </a:p>
          <a:p>
            <a:pPr marL="285750" lvl="0" indent="-285750" algn="l" rtl="0">
              <a:lnSpc>
                <a:spcPct val="80000"/>
              </a:lnSpc>
              <a:spcBef>
                <a:spcPts val="992"/>
              </a:spcBef>
              <a:spcAft>
                <a:spcPts val="0"/>
              </a:spcAft>
              <a:buSzPts val="2254"/>
              <a:buChar char="•"/>
            </a:pPr>
            <a:r>
              <a:rPr lang="en-US" sz="1960" b="1">
                <a:solidFill>
                  <a:schemeClr val="dk1"/>
                </a:solidFill>
                <a:latin typeface="Garamond"/>
                <a:ea typeface="Garamond"/>
                <a:cs typeface="Garamond"/>
                <a:sym typeface="Garamond"/>
              </a:rPr>
              <a:t>Si el estudiante es aceptado en Miller, los cursos de materias electivas serán reemplazados con los cursos de Miller para complet</a:t>
            </a:r>
            <a:r>
              <a:rPr lang="en-US" sz="1960" b="1">
                <a:solidFill>
                  <a:schemeClr val="dk1"/>
                </a:solidFill>
              </a:rPr>
              <a:t>a</a:t>
            </a:r>
            <a:r>
              <a:rPr lang="en-US" sz="1960" b="1">
                <a:solidFill>
                  <a:schemeClr val="dk1"/>
                </a:solidFill>
                <a:latin typeface="Garamond"/>
                <a:ea typeface="Garamond"/>
                <a:cs typeface="Garamond"/>
                <a:sym typeface="Garamond"/>
              </a:rPr>
              <a:t>r un horario de clases para el estudiante con cursos en Mayde Creek y Miller. </a:t>
            </a:r>
            <a:endParaRPr/>
          </a:p>
          <a:p>
            <a:pPr marL="285750" lvl="0" indent="-163068" algn="l" rtl="0">
              <a:lnSpc>
                <a:spcPct val="80000"/>
              </a:lnSpc>
              <a:spcBef>
                <a:spcPts val="936"/>
              </a:spcBef>
              <a:spcAft>
                <a:spcPts val="0"/>
              </a:spcAft>
              <a:buSzPts val="1932"/>
              <a:buNone/>
            </a:pPr>
            <a:endParaRPr sz="1679"/>
          </a:p>
        </p:txBody>
      </p:sp>
      <p:pic>
        <p:nvPicPr>
          <p:cNvPr id="333" name="Google Shape;333;p16" descr="C:\Users\s0703762\AppData\Local\Microsoft\Windows\Temporary Internet Files\Content.Outlook\JIH4D312\Logo for Word Documents (3).JPG"/>
          <p:cNvPicPr preferRelativeResize="0">
            <a:picLocks noGrp="1"/>
          </p:cNvPicPr>
          <p:nvPr>
            <p:ph type="body" idx="2"/>
          </p:nvPr>
        </p:nvPicPr>
        <p:blipFill rotWithShape="1">
          <a:blip r:embed="rId3">
            <a:alphaModFix/>
          </a:blip>
          <a:srcRect/>
          <a:stretch/>
        </p:blipFill>
        <p:spPr>
          <a:xfrm>
            <a:off x="1417319" y="2960913"/>
            <a:ext cx="4383698" cy="2316481"/>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pic>
        <p:nvPicPr>
          <p:cNvPr id="334" name="Google Shape;334;p16"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b73664e7e5_0_43"/>
          <p:cNvSpPr txBox="1">
            <a:spLocks noGrp="1"/>
          </p:cNvSpPr>
          <p:nvPr>
            <p:ph type="ctrTitle"/>
          </p:nvPr>
        </p:nvSpPr>
        <p:spPr>
          <a:xfrm>
            <a:off x="2692398" y="1871131"/>
            <a:ext cx="6815700" cy="1515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a:t>Consideraciones</a:t>
            </a:r>
            <a:endParaRPr/>
          </a:p>
        </p:txBody>
      </p:sp>
      <p:sp>
        <p:nvSpPr>
          <p:cNvPr id="341" name="Google Shape;341;gb73664e7e5_0_43"/>
          <p:cNvSpPr txBox="1">
            <a:spLocks noGrp="1"/>
          </p:cNvSpPr>
          <p:nvPr>
            <p:ph type="subTitle" idx="1"/>
          </p:nvPr>
        </p:nvSpPr>
        <p:spPr>
          <a:xfrm>
            <a:off x="2692398" y="3657597"/>
            <a:ext cx="6815700" cy="132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20"/>
              </a:spcBef>
              <a:spcAft>
                <a:spcPts val="600"/>
              </a:spcAft>
              <a:buSzPts val="2415"/>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idx="4294967295"/>
          </p:nvPr>
        </p:nvSpPr>
        <p:spPr>
          <a:xfrm>
            <a:off x="0" y="466531"/>
            <a:ext cx="12192000" cy="111034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800"/>
              <a:buNone/>
            </a:pPr>
            <a:r>
              <a:rPr lang="en-US" sz="3800"/>
              <a:t> Nota importante con respecto a Algebra II</a:t>
            </a:r>
            <a:endParaRPr/>
          </a:p>
        </p:txBody>
      </p:sp>
      <p:sp>
        <p:nvSpPr>
          <p:cNvPr id="348" name="Google Shape;348;p19"/>
          <p:cNvSpPr txBox="1"/>
          <p:nvPr/>
        </p:nvSpPr>
        <p:spPr>
          <a:xfrm>
            <a:off x="1125110" y="2060311"/>
            <a:ext cx="9789900" cy="420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a:solidFill>
                  <a:schemeClr val="dk1"/>
                </a:solidFill>
                <a:latin typeface="Garamond"/>
                <a:ea typeface="Garamond"/>
                <a:cs typeface="Garamond"/>
                <a:sym typeface="Garamond"/>
              </a:rPr>
              <a:t>Á</a:t>
            </a:r>
            <a:r>
              <a:rPr lang="en-US" sz="2200" b="0" i="0" u="none" strike="noStrike" cap="none">
                <a:solidFill>
                  <a:schemeClr val="dk1"/>
                </a:solidFill>
                <a:latin typeface="Garamond"/>
                <a:ea typeface="Garamond"/>
                <a:cs typeface="Garamond"/>
                <a:sym typeface="Garamond"/>
              </a:rPr>
              <a:t>lgebra II no está especificada como requisito de graduación; sin embargo, estudiantes que no han obtenido crédito en </a:t>
            </a:r>
            <a:r>
              <a:rPr lang="en-US" sz="2200">
                <a:solidFill>
                  <a:schemeClr val="dk1"/>
                </a:solidFill>
                <a:latin typeface="Garamond"/>
                <a:ea typeface="Garamond"/>
                <a:cs typeface="Garamond"/>
                <a:sym typeface="Garamond"/>
              </a:rPr>
              <a:t>Á</a:t>
            </a:r>
            <a:r>
              <a:rPr lang="en-US" sz="2200" b="0" i="0" u="none" strike="noStrike" cap="none">
                <a:solidFill>
                  <a:schemeClr val="dk1"/>
                </a:solidFill>
                <a:latin typeface="Garamond"/>
                <a:ea typeface="Garamond"/>
                <a:cs typeface="Garamond"/>
                <a:sym typeface="Garamond"/>
              </a:rPr>
              <a:t>lgebra II no son elegibles para lo siguiente: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Obtener Nivel de Desempeño Destacado (DLA), el cual requiere haber completado una especialidad, y logrado el crédito en </a:t>
            </a:r>
            <a:r>
              <a:rPr lang="en-US" sz="2200">
                <a:solidFill>
                  <a:schemeClr val="dk1"/>
                </a:solidFill>
                <a:latin typeface="Garamond"/>
                <a:ea typeface="Garamond"/>
                <a:cs typeface="Garamond"/>
                <a:sym typeface="Garamond"/>
              </a:rPr>
              <a:t>Á</a:t>
            </a:r>
            <a:r>
              <a:rPr lang="en-US" sz="2200" b="0" i="0" u="none" strike="noStrike" cap="none">
                <a:solidFill>
                  <a:schemeClr val="dk1"/>
                </a:solidFill>
                <a:latin typeface="Garamond"/>
                <a:ea typeface="Garamond"/>
                <a:cs typeface="Garamond"/>
                <a:sym typeface="Garamond"/>
              </a:rPr>
              <a:t>lgebra II entre los cuatro créditos de matemáticas,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Reconocimiento como Graduado de Honor, ó Alto Honor,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Admisión automática a un colegio comunitario o universidad pública, y </a:t>
            </a:r>
            <a:endParaRPr/>
          </a:p>
          <a:p>
            <a:pPr marL="285750" marR="0" lvl="0" indent="-285750" algn="l" rtl="0">
              <a:lnSpc>
                <a:spcPct val="100000"/>
              </a:lnSpc>
              <a:spcBef>
                <a:spcPts val="6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Acceso a ciertas oportunidades de ayuda financiera, incluyendo la Beca de Texas (TEXAS grant), o Beca de Oportunidad Educativa de Texas (Texas Educational Opportunity Grant). </a:t>
            </a:r>
            <a:endParaRPr/>
          </a:p>
          <a:p>
            <a:pPr marL="285750" marR="0" lvl="0" indent="-285750" algn="l" rtl="0">
              <a:lnSpc>
                <a:spcPct val="100000"/>
              </a:lnSpc>
              <a:spcBef>
                <a:spcPts val="6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p:txBody>
      </p:sp>
      <p:sp>
        <p:nvSpPr>
          <p:cNvPr id="349" name="Google Shape;349;p19"/>
          <p:cNvSpPr txBox="1"/>
          <p:nvPr/>
        </p:nvSpPr>
        <p:spPr>
          <a:xfrm>
            <a:off x="668978" y="5819272"/>
            <a:ext cx="141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Garamond"/>
                <a:ea typeface="Garamond"/>
                <a:cs typeface="Garamond"/>
                <a:sym typeface="Garamond"/>
              </a:rPr>
              <a:t>Senate Bill 232</a:t>
            </a:r>
            <a:endParaRPr sz="1400" b="0" i="0" u="none" strike="noStrike" cap="none">
              <a:solidFill>
                <a:srgbClr val="000000"/>
              </a:solidFill>
              <a:latin typeface="Arial"/>
              <a:ea typeface="Arial"/>
              <a:cs typeface="Arial"/>
              <a:sym typeface="Arial"/>
            </a:endParaRPr>
          </a:p>
        </p:txBody>
      </p:sp>
      <p:pic>
        <p:nvPicPr>
          <p:cNvPr id="350" name="Google Shape;350;p19"/>
          <p:cNvPicPr preferRelativeResize="0"/>
          <p:nvPr/>
        </p:nvPicPr>
        <p:blipFill rotWithShape="1">
          <a:blip r:embed="rId3">
            <a:alphaModFix/>
          </a:blip>
          <a:srcRect/>
          <a:stretch/>
        </p:blipFill>
        <p:spPr>
          <a:xfrm rot="-707750">
            <a:off x="9526555" y="1073020"/>
            <a:ext cx="2564877" cy="914434"/>
          </a:xfrm>
          <a:prstGeom prst="rect">
            <a:avLst/>
          </a:prstGeom>
          <a:noFill/>
          <a:ln>
            <a:noFill/>
          </a:ln>
        </p:spPr>
      </p:pic>
      <p:pic>
        <p:nvPicPr>
          <p:cNvPr id="351" name="Google Shape;351;p19"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0"/>
          <p:cNvSpPr txBox="1"/>
          <p:nvPr/>
        </p:nvSpPr>
        <p:spPr>
          <a:xfrm>
            <a:off x="2740458" y="5819730"/>
            <a:ext cx="6691290" cy="574537"/>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1560"/>
              <a:buFont typeface="Garamond"/>
              <a:buNone/>
            </a:pPr>
            <a:endParaRPr sz="1400" b="0" i="0" u="none" strike="noStrike" cap="none">
              <a:solidFill>
                <a:srgbClr val="000000"/>
              </a:solidFill>
              <a:latin typeface="Arial"/>
              <a:ea typeface="Arial"/>
              <a:cs typeface="Arial"/>
              <a:sym typeface="Arial"/>
            </a:endParaRPr>
          </a:p>
        </p:txBody>
      </p:sp>
      <p:sp>
        <p:nvSpPr>
          <p:cNvPr id="358" name="Google Shape;358;p20"/>
          <p:cNvSpPr txBox="1"/>
          <p:nvPr/>
        </p:nvSpPr>
        <p:spPr>
          <a:xfrm>
            <a:off x="463138" y="1020719"/>
            <a:ext cx="1124593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Garamond"/>
                <a:ea typeface="Garamond"/>
                <a:cs typeface="Garamond"/>
                <a:sym typeface="Garamond"/>
              </a:rPr>
              <a:t>La Regla del 10% Superior</a:t>
            </a:r>
            <a:endParaRPr sz="1400" b="0" i="0" u="none" strike="noStrike" cap="none">
              <a:solidFill>
                <a:srgbClr val="000000"/>
              </a:solidFill>
              <a:latin typeface="Arial"/>
              <a:ea typeface="Arial"/>
              <a:cs typeface="Arial"/>
              <a:sym typeface="Arial"/>
            </a:endParaRPr>
          </a:p>
        </p:txBody>
      </p:sp>
      <p:pic>
        <p:nvPicPr>
          <p:cNvPr id="359" name="Google Shape;359;p20"/>
          <p:cNvPicPr preferRelativeResize="0"/>
          <p:nvPr/>
        </p:nvPicPr>
        <p:blipFill rotWithShape="1">
          <a:blip r:embed="rId3">
            <a:alphaModFix/>
          </a:blip>
          <a:srcRect r="2452" b="2312"/>
          <a:stretch/>
        </p:blipFill>
        <p:spPr>
          <a:xfrm>
            <a:off x="1217310" y="843264"/>
            <a:ext cx="1640402" cy="1551036"/>
          </a:xfrm>
          <a:prstGeom prst="rect">
            <a:avLst/>
          </a:prstGeom>
          <a:noFill/>
          <a:ln>
            <a:noFill/>
          </a:ln>
        </p:spPr>
      </p:pic>
      <p:sp>
        <p:nvSpPr>
          <p:cNvPr id="360" name="Google Shape;360;p20"/>
          <p:cNvSpPr/>
          <p:nvPr/>
        </p:nvSpPr>
        <p:spPr>
          <a:xfrm>
            <a:off x="1659950" y="2394300"/>
            <a:ext cx="95436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Garamond"/>
                <a:ea typeface="Garamond"/>
                <a:cs typeface="Garamond"/>
                <a:sym typeface="Garamond"/>
              </a:rPr>
              <a:t>Estudiantes que logran posicionarse entre el 10% superior de su clase (Top 10%) pueden competir por la elegibilidad de ingreso automático en cualquier universidad o colegio público de Texas.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None/>
            </a:pPr>
            <a:r>
              <a:rPr lang="en-US" sz="2400" b="0" i="1" u="none" strike="noStrike" cap="none">
                <a:solidFill>
                  <a:schemeClr val="dk1"/>
                </a:solidFill>
                <a:latin typeface="Garamond"/>
                <a:ea typeface="Garamond"/>
                <a:cs typeface="Garamond"/>
                <a:sym typeface="Garamond"/>
              </a:rPr>
              <a:t>*Cálculo del rango está basado en el rango que el estudiante a logrado al finalizar el grado 11, en la mitad del grado 12, o al graduarse de la secundaria (el más reciente a la fecha en que el estudiante aplica para la entrada a la universidad o colegio comunitario)</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p:txBody>
      </p:sp>
      <p:pic>
        <p:nvPicPr>
          <p:cNvPr id="361" name="Google Shape;361;p20"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1"/>
          <p:cNvSpPr txBox="1"/>
          <p:nvPr/>
        </p:nvSpPr>
        <p:spPr>
          <a:xfrm>
            <a:off x="2211765" y="1170264"/>
            <a:ext cx="843995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chemeClr val="dk1"/>
                </a:solidFill>
                <a:latin typeface="Garamond"/>
                <a:ea typeface="Garamond"/>
                <a:cs typeface="Garamond"/>
                <a:sym typeface="Garamond"/>
              </a:rPr>
              <a:t>La Regla del 10% Superior</a:t>
            </a:r>
            <a:endParaRPr/>
          </a:p>
        </p:txBody>
      </p:sp>
      <p:sp>
        <p:nvSpPr>
          <p:cNvPr id="368" name="Google Shape;368;p21"/>
          <p:cNvSpPr/>
          <p:nvPr/>
        </p:nvSpPr>
        <p:spPr>
          <a:xfrm>
            <a:off x="1464008" y="2560216"/>
            <a:ext cx="9401913" cy="304694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accent1"/>
              </a:buClr>
              <a:buSzPts val="2400"/>
              <a:buFont typeface="Arial"/>
              <a:buChar char="•"/>
            </a:pPr>
            <a:r>
              <a:rPr lang="en-US" sz="2400">
                <a:solidFill>
                  <a:schemeClr val="dk1"/>
                </a:solidFill>
                <a:latin typeface="Garamond"/>
                <a:ea typeface="Garamond"/>
                <a:cs typeface="Garamond"/>
                <a:sym typeface="Garamond"/>
              </a:rPr>
              <a:t>Los e</a:t>
            </a:r>
            <a:r>
              <a:rPr lang="en-US" sz="2400" b="0" i="0" u="none" strike="noStrike" cap="none">
                <a:solidFill>
                  <a:schemeClr val="dk1"/>
                </a:solidFill>
                <a:latin typeface="Garamond"/>
                <a:ea typeface="Garamond"/>
                <a:cs typeface="Garamond"/>
                <a:sym typeface="Garamond"/>
              </a:rPr>
              <a:t>studiantes que logran posicionarse entre el 10% superior de su clase (Top 10%) pueden competir por la elegibilidad de ingreso automático en cualquier universidad o colegio público de Texas a excepción de la Universidad de Texas en Austin. </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accent1"/>
              </a:buClr>
              <a:buSzPts val="2400"/>
              <a:buFont typeface="Arial"/>
              <a:buNone/>
            </a:pPr>
            <a:endParaRPr sz="2400" b="0" i="0" u="none" strike="noStrike" cap="none">
              <a:solidFill>
                <a:schemeClr val="dk1"/>
              </a:solidFill>
              <a:latin typeface="Garamond"/>
              <a:ea typeface="Garamond"/>
              <a:cs typeface="Garamond"/>
              <a:sym typeface="Garamond"/>
            </a:endParaRPr>
          </a:p>
          <a:p>
            <a:pPr marL="457200" marR="0" lvl="0" indent="-457200" algn="l" rtl="0">
              <a:lnSpc>
                <a:spcPct val="100000"/>
              </a:lnSpc>
              <a:spcBef>
                <a:spcPts val="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Los estudiantes graduados en la clase del 202</a:t>
            </a:r>
            <a:r>
              <a:rPr lang="en-US" sz="2400">
                <a:solidFill>
                  <a:schemeClr val="dk1"/>
                </a:solidFill>
                <a:latin typeface="Garamond"/>
                <a:ea typeface="Garamond"/>
                <a:cs typeface="Garamond"/>
                <a:sym typeface="Garamond"/>
              </a:rPr>
              <a:t>3</a:t>
            </a:r>
            <a:r>
              <a:rPr lang="en-US" sz="2400" b="0" i="0" u="none" strike="noStrike" cap="none">
                <a:solidFill>
                  <a:schemeClr val="dk1"/>
                </a:solidFill>
                <a:latin typeface="Garamond"/>
                <a:ea typeface="Garamond"/>
                <a:cs typeface="Garamond"/>
                <a:sym typeface="Garamond"/>
              </a:rPr>
              <a:t> posicionados en el Top 6% de su clase pueden competir por la elegibilidad de ingreso automático en la Universidad de Texas en Austin. </a:t>
            </a:r>
            <a:endParaRPr sz="2400" b="0" i="0" u="none" strike="noStrike" cap="none">
              <a:solidFill>
                <a:schemeClr val="dk1"/>
              </a:solidFill>
              <a:latin typeface="Garamond"/>
              <a:ea typeface="Garamond"/>
              <a:cs typeface="Garamond"/>
              <a:sym typeface="Garamond"/>
            </a:endParaRPr>
          </a:p>
        </p:txBody>
      </p:sp>
      <p:pic>
        <p:nvPicPr>
          <p:cNvPr id="369" name="Google Shape;369;p21"/>
          <p:cNvPicPr preferRelativeResize="0"/>
          <p:nvPr/>
        </p:nvPicPr>
        <p:blipFill rotWithShape="1">
          <a:blip r:embed="rId3">
            <a:alphaModFix/>
          </a:blip>
          <a:srcRect r="2452" b="2312"/>
          <a:stretch/>
        </p:blipFill>
        <p:spPr>
          <a:xfrm>
            <a:off x="1739825" y="800131"/>
            <a:ext cx="1640402" cy="1551036"/>
          </a:xfrm>
          <a:prstGeom prst="rect">
            <a:avLst/>
          </a:prstGeom>
          <a:noFill/>
          <a:ln>
            <a:noFill/>
          </a:ln>
        </p:spPr>
      </p:pic>
      <p:sp>
        <p:nvSpPr>
          <p:cNvPr id="370" name="Google Shape;370;p21"/>
          <p:cNvSpPr txBox="1"/>
          <p:nvPr/>
        </p:nvSpPr>
        <p:spPr>
          <a:xfrm>
            <a:off x="2740458" y="5819730"/>
            <a:ext cx="6691290" cy="574537"/>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1560"/>
              <a:buFont typeface="Garamond"/>
              <a:buNone/>
            </a:pPr>
            <a:endParaRPr sz="1400" b="0" i="0" u="none" strike="noStrike" cap="none">
              <a:solidFill>
                <a:srgbClr val="000000"/>
              </a:solidFill>
              <a:latin typeface="Arial"/>
              <a:ea typeface="Arial"/>
              <a:cs typeface="Arial"/>
              <a:sym typeface="Arial"/>
            </a:endParaRPr>
          </a:p>
        </p:txBody>
      </p:sp>
      <p:pic>
        <p:nvPicPr>
          <p:cNvPr id="371" name="Google Shape;371;p21"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2"/>
          <p:cNvSpPr txBox="1"/>
          <p:nvPr/>
        </p:nvSpPr>
        <p:spPr>
          <a:xfrm>
            <a:off x="2211765" y="1106465"/>
            <a:ext cx="843995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chemeClr val="dk1"/>
                </a:solidFill>
                <a:latin typeface="Garamond"/>
                <a:ea typeface="Garamond"/>
                <a:cs typeface="Garamond"/>
                <a:sym typeface="Garamond"/>
              </a:rPr>
              <a:t>La Regla del 10% Superior</a:t>
            </a:r>
            <a:endParaRPr/>
          </a:p>
        </p:txBody>
      </p:sp>
      <p:pic>
        <p:nvPicPr>
          <p:cNvPr id="378" name="Google Shape;378;p22"/>
          <p:cNvPicPr preferRelativeResize="0"/>
          <p:nvPr/>
        </p:nvPicPr>
        <p:blipFill rotWithShape="1">
          <a:blip r:embed="rId3">
            <a:alphaModFix/>
          </a:blip>
          <a:srcRect r="2452" b="2312"/>
          <a:stretch/>
        </p:blipFill>
        <p:spPr>
          <a:xfrm>
            <a:off x="1898445" y="779467"/>
            <a:ext cx="1640402" cy="1551036"/>
          </a:xfrm>
          <a:prstGeom prst="rect">
            <a:avLst/>
          </a:prstGeom>
          <a:noFill/>
          <a:ln>
            <a:noFill/>
          </a:ln>
        </p:spPr>
      </p:pic>
      <p:sp>
        <p:nvSpPr>
          <p:cNvPr id="379" name="Google Shape;379;p22"/>
          <p:cNvSpPr/>
          <p:nvPr/>
        </p:nvSpPr>
        <p:spPr>
          <a:xfrm>
            <a:off x="951345" y="2202904"/>
            <a:ext cx="9700379" cy="366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Garamond"/>
                <a:ea typeface="Garamond"/>
                <a:cs typeface="Garamond"/>
                <a:sym typeface="Garamond"/>
              </a:rPr>
              <a:t>Requisitos para la elegibilidad de ingreso automático </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Completar el Programa Básico Fundamental (FHSP) + Especialidad + Nivel de Desempeño Destacado (requiere Algebra 2) </a:t>
            </a:r>
            <a:endParaRPr/>
          </a:p>
          <a:p>
            <a:pPr marL="914400" marR="0" lvl="1" indent="-457200" algn="l" rtl="0">
              <a:lnSpc>
                <a:spcPct val="100000"/>
              </a:lnSpc>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Obtener puntaje satisfactorio en el examen ACT o SAT </a:t>
            </a:r>
            <a:endParaRPr/>
          </a:p>
          <a:p>
            <a:pPr marL="914400" marR="0" lvl="1" indent="-457200" algn="l" rtl="0">
              <a:lnSpc>
                <a:spcPct val="100000"/>
              </a:lnSpc>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Enviar la aplicación de ingreso a la universidad antes de la fecha tope</a:t>
            </a:r>
            <a:endParaRPr/>
          </a:p>
          <a:p>
            <a:pPr marL="914400" marR="0" lvl="1" indent="-457200" algn="l" rtl="0">
              <a:lnSpc>
                <a:spcPct val="100000"/>
              </a:lnSpc>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Entregar el expediente académico final (transcript) que verifique que el estudiante completó su FHSP + Especialidad + Nivel de Desempeño Destacado</a:t>
            </a:r>
            <a:endParaRPr sz="2400" b="0" i="0" u="none" strike="noStrike" cap="none">
              <a:solidFill>
                <a:schemeClr val="dk1"/>
              </a:solidFill>
              <a:latin typeface="Garamond"/>
              <a:ea typeface="Garamond"/>
              <a:cs typeface="Garamond"/>
              <a:sym typeface="Garamond"/>
            </a:endParaRPr>
          </a:p>
        </p:txBody>
      </p:sp>
      <p:sp>
        <p:nvSpPr>
          <p:cNvPr id="380" name="Google Shape;380;p22"/>
          <p:cNvSpPr txBox="1"/>
          <p:nvPr/>
        </p:nvSpPr>
        <p:spPr>
          <a:xfrm>
            <a:off x="2740458" y="5819730"/>
            <a:ext cx="6691290" cy="574537"/>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1560"/>
              <a:buFont typeface="Garamond"/>
              <a:buNone/>
            </a:pPr>
            <a:endParaRPr sz="1400" b="0" i="0" u="none" strike="noStrike" cap="none">
              <a:solidFill>
                <a:srgbClr val="000000"/>
              </a:solidFill>
              <a:latin typeface="Arial"/>
              <a:ea typeface="Arial"/>
              <a:cs typeface="Arial"/>
              <a:sym typeface="Arial"/>
            </a:endParaRPr>
          </a:p>
        </p:txBody>
      </p:sp>
      <p:pic>
        <p:nvPicPr>
          <p:cNvPr id="381" name="Google Shape;381;p22"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4"/>
          <p:cNvSpPr txBox="1"/>
          <p:nvPr/>
        </p:nvSpPr>
        <p:spPr>
          <a:xfrm>
            <a:off x="510637" y="833327"/>
            <a:ext cx="112458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Garamond"/>
                <a:ea typeface="Garamond"/>
                <a:cs typeface="Garamond"/>
                <a:sym typeface="Garamond"/>
              </a:rPr>
              <a:t>Escala de Calificaciones Clase del 2023 en adelante</a:t>
            </a:r>
            <a:endParaRPr sz="4400" b="0" i="0" u="none" strike="noStrike" cap="none">
              <a:solidFill>
                <a:schemeClr val="dk1"/>
              </a:solidFill>
              <a:latin typeface="Garamond"/>
              <a:ea typeface="Garamond"/>
              <a:cs typeface="Garamond"/>
              <a:sym typeface="Garamond"/>
            </a:endParaRPr>
          </a:p>
        </p:txBody>
      </p:sp>
      <p:sp>
        <p:nvSpPr>
          <p:cNvPr id="388" name="Google Shape;388;p24"/>
          <p:cNvSpPr/>
          <p:nvPr/>
        </p:nvSpPr>
        <p:spPr>
          <a:xfrm>
            <a:off x="638275" y="4790200"/>
            <a:ext cx="109584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La calificación alfabética entre 70-79 es una C.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Estudiantes entre el 10% superior obtendrán su rango numérico (rank) en la primavera de su 11vo. grado.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E</a:t>
            </a:r>
            <a:r>
              <a:rPr lang="en-US" sz="1600">
                <a:latin typeface="Garamond"/>
                <a:ea typeface="Garamond"/>
                <a:cs typeface="Garamond"/>
                <a:sym typeface="Garamond"/>
              </a:rPr>
              <a:t>l</a:t>
            </a:r>
            <a:r>
              <a:rPr lang="en-US" sz="1600" b="0" i="0" u="none" strike="noStrike" cap="none">
                <a:solidFill>
                  <a:srgbClr val="000000"/>
                </a:solidFill>
                <a:latin typeface="Garamond"/>
                <a:ea typeface="Garamond"/>
                <a:cs typeface="Garamond"/>
                <a:sym typeface="Garamond"/>
              </a:rPr>
              <a:t> expediente académico incluirá el rango numérico únicamente para estudiantes que se encuentren entre el 10% superior.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Garamond"/>
                <a:ea typeface="Garamond"/>
                <a:cs typeface="Garamond"/>
                <a:sym typeface="Garamond"/>
              </a:rPr>
              <a:t>Estudiantes por encima del 10% obtendrán el cuartil de su rango en la primavera de su 11vo. grado.</a:t>
            </a:r>
            <a:endParaRPr/>
          </a:p>
        </p:txBody>
      </p:sp>
      <p:pic>
        <p:nvPicPr>
          <p:cNvPr id="389" name="Google Shape;389;p24"/>
          <p:cNvPicPr preferRelativeResize="0"/>
          <p:nvPr/>
        </p:nvPicPr>
        <p:blipFill rotWithShape="1">
          <a:blip r:embed="rId3">
            <a:alphaModFix/>
          </a:blip>
          <a:srcRect t="1912"/>
          <a:stretch/>
        </p:blipFill>
        <p:spPr>
          <a:xfrm>
            <a:off x="2476623" y="2420098"/>
            <a:ext cx="7281781" cy="2229876"/>
          </a:xfrm>
          <a:prstGeom prst="rect">
            <a:avLst/>
          </a:prstGeom>
          <a:noFill/>
          <a:ln>
            <a:noFill/>
          </a:ln>
        </p:spPr>
      </p:pic>
      <p:pic>
        <p:nvPicPr>
          <p:cNvPr id="390" name="Google Shape;390;p24" descr="A picture containing text, clipart&#10;&#10;Description automatically generated"/>
          <p:cNvPicPr preferRelativeResize="0"/>
          <p:nvPr/>
        </p:nvPicPr>
        <p:blipFill rotWithShape="1">
          <a:blip r:embed="rId4">
            <a:alphaModFix/>
          </a:blip>
          <a:srcRect/>
          <a:stretch/>
        </p:blipFill>
        <p:spPr>
          <a:xfrm>
            <a:off x="10867150" y="5467400"/>
            <a:ext cx="1324850" cy="1390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ae5e7531d1_0_0"/>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Recordatorios </a:t>
            </a:r>
            <a:endParaRPr/>
          </a:p>
        </p:txBody>
      </p:sp>
      <p:sp>
        <p:nvSpPr>
          <p:cNvPr id="397" name="Google Shape;397;gae5e7531d1_0_0"/>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Autofit/>
          </a:bodyPr>
          <a:lstStyle/>
          <a:p>
            <a:pPr marL="457200" lvl="0" indent="-360045" algn="l" rtl="0">
              <a:lnSpc>
                <a:spcPct val="100000"/>
              </a:lnSpc>
              <a:spcBef>
                <a:spcPts val="360"/>
              </a:spcBef>
              <a:spcAft>
                <a:spcPts val="0"/>
              </a:spcAft>
              <a:buSzPts val="2070"/>
              <a:buChar char="•"/>
            </a:pPr>
            <a:r>
              <a:rPr lang="en-US"/>
              <a:t>Ventana para Selección de Curso en Línea</a:t>
            </a:r>
            <a:endParaRPr/>
          </a:p>
          <a:p>
            <a:pPr marL="914400" lvl="1" indent="-360044" algn="l" rtl="0">
              <a:lnSpc>
                <a:spcPct val="100000"/>
              </a:lnSpc>
              <a:spcBef>
                <a:spcPts val="0"/>
              </a:spcBef>
              <a:spcAft>
                <a:spcPts val="0"/>
              </a:spcAft>
              <a:buSzPts val="2070"/>
              <a:buChar char="•"/>
            </a:pPr>
            <a:r>
              <a:rPr lang="en-US"/>
              <a:t>20 de enero – 31 de enero</a:t>
            </a:r>
            <a:endParaRPr/>
          </a:p>
          <a:p>
            <a:pPr marL="914400" lvl="1" indent="-360044" algn="l" rtl="0">
              <a:lnSpc>
                <a:spcPct val="100000"/>
              </a:lnSpc>
              <a:spcBef>
                <a:spcPts val="0"/>
              </a:spcBef>
              <a:spcAft>
                <a:spcPts val="0"/>
              </a:spcAft>
              <a:buSzPts val="2070"/>
              <a:buChar char="•"/>
            </a:pPr>
            <a:r>
              <a:rPr lang="en-US"/>
              <a:t>Completar a través de Schoolinks/ MyKaty Cloud</a:t>
            </a:r>
            <a:endParaRPr/>
          </a:p>
          <a:p>
            <a:pPr marL="914400" lvl="1" indent="-360044" algn="l" rtl="0">
              <a:lnSpc>
                <a:spcPct val="100000"/>
              </a:lnSpc>
              <a:spcBef>
                <a:spcPts val="0"/>
              </a:spcBef>
              <a:spcAft>
                <a:spcPts val="0"/>
              </a:spcAft>
              <a:buSzPts val="2070"/>
              <a:buChar char="•"/>
            </a:pPr>
            <a:r>
              <a:rPr lang="en-US"/>
              <a:t>Usar el número de Identificación del Estudiante (Student ID) y su contraseña</a:t>
            </a:r>
            <a:endParaRPr/>
          </a:p>
          <a:p>
            <a:pPr marL="0" lvl="0" indent="0" algn="l" rtl="0">
              <a:lnSpc>
                <a:spcPct val="100000"/>
              </a:lnSpc>
              <a:spcBef>
                <a:spcPts val="600"/>
              </a:spcBef>
              <a:spcAft>
                <a:spcPts val="0"/>
              </a:spcAft>
              <a:buSzPts val="2070"/>
              <a:buNone/>
            </a:pPr>
            <a:endParaRPr/>
          </a:p>
          <a:p>
            <a:pPr marL="457200" lvl="0" indent="-360045" algn="l" rtl="0">
              <a:lnSpc>
                <a:spcPct val="100000"/>
              </a:lnSpc>
              <a:spcBef>
                <a:spcPts val="600"/>
              </a:spcBef>
              <a:spcAft>
                <a:spcPts val="0"/>
              </a:spcAft>
              <a:buSzPts val="2070"/>
              <a:buChar char="•"/>
            </a:pPr>
            <a:r>
              <a:rPr lang="en-US"/>
              <a:t>Preguntas???</a:t>
            </a:r>
            <a:endParaRPr/>
          </a:p>
          <a:p>
            <a:pPr marL="914400" lvl="1" indent="-360043" algn="l" rtl="0">
              <a:lnSpc>
                <a:spcPct val="100000"/>
              </a:lnSpc>
              <a:spcBef>
                <a:spcPts val="0"/>
              </a:spcBef>
              <a:spcAft>
                <a:spcPts val="0"/>
              </a:spcAft>
              <a:buSzPts val="2070"/>
              <a:buChar char="•"/>
            </a:pPr>
            <a:r>
              <a:rPr lang="en-US"/>
              <a:t>Contactar a su consejero/a de la escuela</a:t>
            </a:r>
            <a:endParaRPr/>
          </a:p>
        </p:txBody>
      </p:sp>
      <p:pic>
        <p:nvPicPr>
          <p:cNvPr id="398" name="Google Shape;398;gae5e7531d1_0_0" descr="A picture containing text, clipart&#10;&#10;Description automatically generated"/>
          <p:cNvPicPr preferRelativeResize="0"/>
          <p:nvPr/>
        </p:nvPicPr>
        <p:blipFill rotWithShape="1">
          <a:blip r:embed="rId3">
            <a:alphaModFix/>
          </a:blip>
          <a:srcRect/>
          <a:stretch/>
        </p:blipFill>
        <p:spPr>
          <a:xfrm>
            <a:off x="10867150" y="5467400"/>
            <a:ext cx="1324850" cy="139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b70d1c09fb_0_0"/>
          <p:cNvSpPr txBox="1">
            <a:spLocks noGrp="1"/>
          </p:cNvSpPr>
          <p:nvPr>
            <p:ph type="ctrTitle"/>
          </p:nvPr>
        </p:nvSpPr>
        <p:spPr>
          <a:xfrm>
            <a:off x="2692398" y="1871131"/>
            <a:ext cx="6815700" cy="1515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400"/>
              <a:buNone/>
            </a:pPr>
            <a:r>
              <a:rPr lang="en-US"/>
              <a:t>Requisitos de Graduación</a:t>
            </a:r>
            <a:endParaRPr/>
          </a:p>
        </p:txBody>
      </p:sp>
      <p:sp>
        <p:nvSpPr>
          <p:cNvPr id="171" name="Google Shape;171;gb70d1c09fb_0_0"/>
          <p:cNvSpPr txBox="1">
            <a:spLocks noGrp="1"/>
          </p:cNvSpPr>
          <p:nvPr>
            <p:ph type="subTitle" idx="1"/>
          </p:nvPr>
        </p:nvSpPr>
        <p:spPr>
          <a:xfrm>
            <a:off x="2692398" y="3657597"/>
            <a:ext cx="68157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
              </a:spcBef>
              <a:spcAft>
                <a:spcPts val="600"/>
              </a:spcAft>
              <a:buSzPts val="2415"/>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idx="4294967295"/>
          </p:nvPr>
        </p:nvSpPr>
        <p:spPr>
          <a:xfrm>
            <a:off x="463139" y="525942"/>
            <a:ext cx="11269682"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FHSP + Especialización (26 créditos)</a:t>
            </a:r>
            <a:endParaRPr/>
          </a:p>
        </p:txBody>
      </p:sp>
      <p:pic>
        <p:nvPicPr>
          <p:cNvPr id="178" name="Google Shape;178;p2"/>
          <p:cNvPicPr preferRelativeResize="0"/>
          <p:nvPr/>
        </p:nvPicPr>
        <p:blipFill rotWithShape="1">
          <a:blip r:embed="rId3">
            <a:alphaModFix/>
          </a:blip>
          <a:srcRect l="328" t="7803" b="3109"/>
          <a:stretch/>
        </p:blipFill>
        <p:spPr>
          <a:xfrm>
            <a:off x="896150" y="1818175"/>
            <a:ext cx="9162925" cy="3521075"/>
          </a:xfrm>
          <a:prstGeom prst="rect">
            <a:avLst/>
          </a:prstGeom>
          <a:noFill/>
          <a:ln>
            <a:noFill/>
          </a:ln>
        </p:spPr>
      </p:pic>
      <p:pic>
        <p:nvPicPr>
          <p:cNvPr id="179" name="Google Shape;179;p2" descr="A picture containing text, clipart&#10;&#10;Description automatically generated"/>
          <p:cNvPicPr preferRelativeResize="0"/>
          <p:nvPr/>
        </p:nvPicPr>
        <p:blipFill rotWithShape="1">
          <a:blip r:embed="rId4">
            <a:alphaModFix/>
          </a:blip>
          <a:srcRect/>
          <a:stretch/>
        </p:blipFill>
        <p:spPr>
          <a:xfrm>
            <a:off x="10668202" y="5339252"/>
            <a:ext cx="1523809" cy="15238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idx="4294967295"/>
          </p:nvPr>
        </p:nvSpPr>
        <p:spPr>
          <a:xfrm>
            <a:off x="1094250" y="620725"/>
            <a:ext cx="9829500" cy="1011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800"/>
              <a:buNone/>
            </a:pPr>
            <a:r>
              <a:rPr lang="en-US" sz="3800"/>
              <a:t> Nivel de Desempeño Destacado (DLA) </a:t>
            </a:r>
            <a:endParaRPr/>
          </a:p>
        </p:txBody>
      </p:sp>
      <p:sp>
        <p:nvSpPr>
          <p:cNvPr id="186" name="Google Shape;186;p4"/>
          <p:cNvSpPr txBox="1"/>
          <p:nvPr/>
        </p:nvSpPr>
        <p:spPr>
          <a:xfrm>
            <a:off x="1223150" y="1575350"/>
            <a:ext cx="9559500" cy="5216772"/>
          </a:xfrm>
          <a:prstGeom prst="rect">
            <a:avLst/>
          </a:prstGeom>
          <a:noFill/>
          <a:ln>
            <a:noFill/>
          </a:ln>
        </p:spPr>
        <p:txBody>
          <a:bodyPr spcFirstLastPara="1" wrap="square" lIns="91425" tIns="45700" rIns="91425" bIns="45700" anchor="t" anchorCtr="0">
            <a:spAutoFit/>
          </a:bodyPr>
          <a:lstStyle/>
          <a:p>
            <a:pPr marL="342900" marR="0" lvl="0" indent="-336550" algn="l" rtl="0">
              <a:lnSpc>
                <a:spcPct val="100000"/>
              </a:lnSpc>
              <a:spcBef>
                <a:spcPts val="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El Nivel de Desempeño Destacado (DLA) requiere completar con éxito lo siguiente:</a:t>
            </a:r>
            <a:endParaRPr sz="2100" b="0" i="0" u="none" strike="noStrike" cap="none">
              <a:solidFill>
                <a:srgbClr val="000000"/>
              </a:solidFill>
              <a:latin typeface="Arial"/>
              <a:ea typeface="Arial"/>
              <a:cs typeface="Arial"/>
              <a:sym typeface="Arial"/>
            </a:endParaRPr>
          </a:p>
          <a:p>
            <a:pPr marL="342900" marR="0" lvl="0" indent="-336550" algn="l" rtl="0">
              <a:lnSpc>
                <a:spcPct val="100000"/>
              </a:lnSpc>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Todos los requisitos para el Programa Básico Fundamental (FHSP), </a:t>
            </a:r>
            <a:r>
              <a:rPr lang="en-US" sz="2100" b="0" i="1" u="sng" strike="noStrike" cap="none">
                <a:solidFill>
                  <a:schemeClr val="dk1"/>
                </a:solidFill>
                <a:latin typeface="Garamond"/>
                <a:ea typeface="Garamond"/>
                <a:cs typeface="Garamond"/>
                <a:sym typeface="Garamond"/>
              </a:rPr>
              <a:t>más </a:t>
            </a:r>
            <a:r>
              <a:rPr lang="en-US" sz="2100" b="0" i="0" u="none" strike="noStrike" cap="none">
                <a:solidFill>
                  <a:schemeClr val="dk1"/>
                </a:solidFill>
                <a:latin typeface="Garamond"/>
                <a:ea typeface="Garamond"/>
                <a:cs typeface="Garamond"/>
                <a:sym typeface="Garamond"/>
              </a:rPr>
              <a:t> </a:t>
            </a:r>
            <a:endParaRPr sz="2100" b="0" i="0" u="none" strike="noStrike" cap="none">
              <a:solidFill>
                <a:srgbClr val="000000"/>
              </a:solidFill>
              <a:latin typeface="Arial"/>
              <a:ea typeface="Arial"/>
              <a:cs typeface="Arial"/>
              <a:sym typeface="Arial"/>
            </a:endParaRPr>
          </a:p>
          <a:p>
            <a:pPr marL="342900" marR="0" lvl="0" indent="-336550" algn="l" rtl="0">
              <a:lnSpc>
                <a:spcPct val="100000"/>
              </a:lnSpc>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Los requisitos en </a:t>
            </a:r>
            <a:r>
              <a:rPr lang="en-US" sz="2100" b="0" i="1" u="sng" strike="noStrike" cap="none">
                <a:solidFill>
                  <a:schemeClr val="dk1"/>
                </a:solidFill>
                <a:latin typeface="Garamond"/>
                <a:ea typeface="Garamond"/>
                <a:cs typeface="Garamond"/>
                <a:sym typeface="Garamond"/>
              </a:rPr>
              <a:t>al menos una</a:t>
            </a:r>
            <a:r>
              <a:rPr lang="en-US" sz="2100" b="0" i="0" u="none" strike="noStrike" cap="none">
                <a:solidFill>
                  <a:schemeClr val="dk1"/>
                </a:solidFill>
                <a:latin typeface="Garamond"/>
                <a:ea typeface="Garamond"/>
                <a:cs typeface="Garamond"/>
                <a:sym typeface="Garamond"/>
              </a:rPr>
              <a:t> especialidad,  incluyendo:</a:t>
            </a:r>
            <a:endParaRPr sz="2100" b="0" i="0" u="none" strike="noStrike" cap="none">
              <a:solidFill>
                <a:srgbClr val="000000"/>
              </a:solidFill>
              <a:latin typeface="Arial"/>
              <a:ea typeface="Arial"/>
              <a:cs typeface="Arial"/>
              <a:sym typeface="Arial"/>
            </a:endParaRPr>
          </a:p>
          <a:p>
            <a:pPr marL="800100" marR="0" lvl="1" indent="-336550" algn="l" rtl="0">
              <a:lnSpc>
                <a:spcPct val="100000"/>
              </a:lnSpc>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Algebra II entre los cuatro créditos de matemáticas, </a:t>
            </a:r>
            <a:r>
              <a:rPr lang="en-US" sz="2100" b="0" i="1" u="sng" strike="noStrike" cap="none">
                <a:solidFill>
                  <a:schemeClr val="dk1"/>
                </a:solidFill>
                <a:latin typeface="Garamond"/>
                <a:ea typeface="Garamond"/>
                <a:cs typeface="Garamond"/>
                <a:sym typeface="Garamond"/>
              </a:rPr>
              <a:t>y</a:t>
            </a:r>
            <a:endParaRPr sz="2100" b="0" i="0" u="none" strike="noStrike" cap="none">
              <a:solidFill>
                <a:schemeClr val="dk1"/>
              </a:solidFill>
              <a:latin typeface="Garamond"/>
              <a:ea typeface="Garamond"/>
              <a:cs typeface="Garamond"/>
              <a:sym typeface="Garamond"/>
            </a:endParaRPr>
          </a:p>
          <a:p>
            <a:pPr marL="800100" marR="0" lvl="1" indent="-336550" algn="l" rtl="0">
              <a:lnSpc>
                <a:spcPct val="100000"/>
              </a:lnSpc>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Un cuarto crédito de ciencias</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r>
              <a:rPr lang="en-US" sz="2100" b="0" i="0" u="none" strike="noStrike" cap="none">
                <a:solidFill>
                  <a:schemeClr val="dk1"/>
                </a:solidFill>
                <a:latin typeface="Garamond"/>
                <a:ea typeface="Garamond"/>
                <a:cs typeface="Garamond"/>
                <a:sym typeface="Garamond"/>
              </a:rPr>
              <a:t>Para que un estudiante sea considerado dentro del Top 10% (10% más alto de su clase) con elegibilidad de ingreso automático en cualquier universidad o colegio público de Texas, debe graduarse bajo el Nivel de Desempeño Destacado (DLA). </a:t>
            </a:r>
            <a:endParaRPr sz="2100" b="0" i="0" u="none" strike="noStrike" cap="none">
              <a:solidFill>
                <a:srgbClr val="000000"/>
              </a:solidFill>
              <a:latin typeface="Arial"/>
              <a:ea typeface="Arial"/>
              <a:cs typeface="Arial"/>
              <a:sym typeface="Arial"/>
            </a:endParaRPr>
          </a:p>
          <a:p>
            <a:pPr marL="342900" marR="0" lvl="0" indent="-203200" algn="l" rtl="0">
              <a:lnSpc>
                <a:spcPct val="100000"/>
              </a:lnSpc>
              <a:spcBef>
                <a:spcPts val="60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p:txBody>
      </p:sp>
      <p:pic>
        <p:nvPicPr>
          <p:cNvPr id="187" name="Google Shape;187;p4" descr="A picture containing text, clipart&#10;&#10;Description automatically generated"/>
          <p:cNvPicPr preferRelativeResize="0"/>
          <p:nvPr/>
        </p:nvPicPr>
        <p:blipFill rotWithShape="1">
          <a:blip r:embed="rId3">
            <a:alphaModFix/>
          </a:blip>
          <a:srcRect/>
          <a:stretch/>
        </p:blipFill>
        <p:spPr>
          <a:xfrm>
            <a:off x="10668202" y="5334202"/>
            <a:ext cx="1523809" cy="15238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idx="4294967295"/>
          </p:nvPr>
        </p:nvSpPr>
        <p:spPr>
          <a:xfrm>
            <a:off x="2085109" y="458995"/>
            <a:ext cx="8610600"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La Especialización</a:t>
            </a:r>
            <a:endParaRPr/>
          </a:p>
        </p:txBody>
      </p:sp>
      <p:sp>
        <p:nvSpPr>
          <p:cNvPr id="194" name="Google Shape;194;p5"/>
          <p:cNvSpPr txBox="1">
            <a:spLocks noGrp="1"/>
          </p:cNvSpPr>
          <p:nvPr>
            <p:ph type="body" idx="4294967295"/>
          </p:nvPr>
        </p:nvSpPr>
        <p:spPr>
          <a:xfrm>
            <a:off x="1157844" y="1548882"/>
            <a:ext cx="10820400" cy="538376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3220"/>
              <a:buChar char="•"/>
            </a:pPr>
            <a:r>
              <a:rPr lang="en-US" sz="2800"/>
              <a:t>STEM</a:t>
            </a:r>
            <a:r>
              <a:rPr lang="en-US"/>
              <a:t> </a:t>
            </a:r>
            <a:r>
              <a:rPr lang="en-US" sz="1800"/>
              <a:t>(Ciencias, Tecnología, Ingeniería y Matemáticas)</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Industria &amp; Negocios</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Servicios Públicos</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Artes &amp; Humanidades</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Estudios Multidisciplinarios</a:t>
            </a:r>
            <a:endParaRPr/>
          </a:p>
        </p:txBody>
      </p:sp>
      <p:pic>
        <p:nvPicPr>
          <p:cNvPr id="195" name="Google Shape;195;p5"/>
          <p:cNvPicPr preferRelativeResize="0"/>
          <p:nvPr/>
        </p:nvPicPr>
        <p:blipFill rotWithShape="1">
          <a:blip r:embed="rId3">
            <a:alphaModFix/>
          </a:blip>
          <a:srcRect/>
          <a:stretch/>
        </p:blipFill>
        <p:spPr>
          <a:xfrm>
            <a:off x="6789030" y="1240774"/>
            <a:ext cx="1816747" cy="1230512"/>
          </a:xfrm>
          <a:prstGeom prst="rect">
            <a:avLst/>
          </a:prstGeom>
          <a:noFill/>
          <a:ln>
            <a:noFill/>
          </a:ln>
        </p:spPr>
      </p:pic>
      <p:pic>
        <p:nvPicPr>
          <p:cNvPr id="196" name="Google Shape;196;p5"/>
          <p:cNvPicPr preferRelativeResize="0"/>
          <p:nvPr/>
        </p:nvPicPr>
        <p:blipFill rotWithShape="1">
          <a:blip r:embed="rId4">
            <a:alphaModFix/>
          </a:blip>
          <a:srcRect/>
          <a:stretch/>
        </p:blipFill>
        <p:spPr>
          <a:xfrm>
            <a:off x="4849106" y="2009663"/>
            <a:ext cx="926277" cy="1056505"/>
          </a:xfrm>
          <a:prstGeom prst="rect">
            <a:avLst/>
          </a:prstGeom>
          <a:noFill/>
          <a:ln>
            <a:noFill/>
          </a:ln>
        </p:spPr>
      </p:pic>
      <p:pic>
        <p:nvPicPr>
          <p:cNvPr id="197" name="Google Shape;197;p5"/>
          <p:cNvPicPr preferRelativeResize="0"/>
          <p:nvPr/>
        </p:nvPicPr>
        <p:blipFill rotWithShape="1">
          <a:blip r:embed="rId5">
            <a:alphaModFix/>
          </a:blip>
          <a:srcRect/>
          <a:stretch/>
        </p:blipFill>
        <p:spPr>
          <a:xfrm>
            <a:off x="4041315" y="2965123"/>
            <a:ext cx="1152241" cy="856104"/>
          </a:xfrm>
          <a:prstGeom prst="rect">
            <a:avLst/>
          </a:prstGeom>
          <a:noFill/>
          <a:ln>
            <a:noFill/>
          </a:ln>
        </p:spPr>
      </p:pic>
      <p:pic>
        <p:nvPicPr>
          <p:cNvPr id="198" name="Google Shape;198;p5"/>
          <p:cNvPicPr preferRelativeResize="0"/>
          <p:nvPr/>
        </p:nvPicPr>
        <p:blipFill rotWithShape="1">
          <a:blip r:embed="rId6">
            <a:alphaModFix/>
          </a:blip>
          <a:srcRect b="11303"/>
          <a:stretch/>
        </p:blipFill>
        <p:spPr>
          <a:xfrm>
            <a:off x="4725622" y="3733666"/>
            <a:ext cx="1158115" cy="1196287"/>
          </a:xfrm>
          <a:prstGeom prst="rect">
            <a:avLst/>
          </a:prstGeom>
          <a:noFill/>
          <a:ln>
            <a:noFill/>
          </a:ln>
        </p:spPr>
      </p:pic>
      <p:pic>
        <p:nvPicPr>
          <p:cNvPr id="199" name="Google Shape;199;p5"/>
          <p:cNvPicPr preferRelativeResize="0"/>
          <p:nvPr/>
        </p:nvPicPr>
        <p:blipFill rotWithShape="1">
          <a:blip r:embed="rId7">
            <a:alphaModFix/>
          </a:blip>
          <a:srcRect/>
          <a:stretch/>
        </p:blipFill>
        <p:spPr>
          <a:xfrm>
            <a:off x="5153765" y="4812450"/>
            <a:ext cx="1414279" cy="1157465"/>
          </a:xfrm>
          <a:prstGeom prst="rect">
            <a:avLst/>
          </a:prstGeom>
          <a:noFill/>
          <a:ln>
            <a:noFill/>
          </a:ln>
        </p:spPr>
      </p:pic>
      <p:pic>
        <p:nvPicPr>
          <p:cNvPr id="200" name="Google Shape;200;p5" descr="A picture containing text, clipart&#10;&#10;Description automatically generated"/>
          <p:cNvPicPr preferRelativeResize="0"/>
          <p:nvPr/>
        </p:nvPicPr>
        <p:blipFill rotWithShape="1">
          <a:blip r:embed="rId8">
            <a:alphaModFix/>
          </a:blip>
          <a:srcRect/>
          <a:stretch/>
        </p:blipFill>
        <p:spPr>
          <a:xfrm>
            <a:off x="10695702" y="5334202"/>
            <a:ext cx="1523809" cy="15238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txBox="1">
            <a:spLocks noGrp="1"/>
          </p:cNvSpPr>
          <p:nvPr>
            <p:ph type="body" idx="4294967295"/>
          </p:nvPr>
        </p:nvSpPr>
        <p:spPr>
          <a:xfrm>
            <a:off x="1318150" y="1660250"/>
            <a:ext cx="9809100" cy="3641400"/>
          </a:xfrm>
          <a:prstGeom prst="rect">
            <a:avLst/>
          </a:prstGeom>
          <a:noFill/>
          <a:ln>
            <a:noFill/>
          </a:ln>
        </p:spPr>
        <p:txBody>
          <a:bodyPr spcFirstLastPara="1" wrap="square" lIns="91425" tIns="45700" rIns="91425" bIns="45700" anchor="t" anchorCtr="0">
            <a:normAutofit lnSpcReduction="10000"/>
          </a:bodyPr>
          <a:lstStyle/>
          <a:p>
            <a:pPr marL="285750" lvl="0" indent="-249014" algn="l" rtl="0">
              <a:lnSpc>
                <a:spcPct val="80000"/>
              </a:lnSpc>
              <a:spcBef>
                <a:spcPts val="0"/>
              </a:spcBef>
              <a:spcAft>
                <a:spcPts val="0"/>
              </a:spcAft>
              <a:buSzPts val="2400"/>
              <a:buChar char="•"/>
            </a:pPr>
            <a:r>
              <a:rPr lang="en-US">
                <a:latin typeface="Garamond"/>
                <a:ea typeface="Garamond"/>
                <a:cs typeface="Garamond"/>
                <a:sym typeface="Garamond"/>
              </a:rPr>
              <a:t>Al ingresar a 9</a:t>
            </a:r>
            <a:r>
              <a:rPr lang="en-US"/>
              <a:t>°</a:t>
            </a:r>
            <a:r>
              <a:rPr lang="en-US">
                <a:latin typeface="Garamond"/>
                <a:ea typeface="Garamond"/>
                <a:cs typeface="Garamond"/>
                <a:sym typeface="Garamond"/>
              </a:rPr>
              <a:t>. Grado, todos los estudiantes deben seleccionar al menos una especialidad en una de las 5 áreas de estudio. </a:t>
            </a:r>
            <a:endParaRPr/>
          </a:p>
          <a:p>
            <a:pPr marL="285750" lvl="0" indent="-249014" algn="l" rtl="0">
              <a:lnSpc>
                <a:spcPct val="80000"/>
              </a:lnSpc>
              <a:spcBef>
                <a:spcPts val="1118"/>
              </a:spcBef>
              <a:spcAft>
                <a:spcPts val="0"/>
              </a:spcAft>
              <a:buSzPts val="2400"/>
              <a:buChar char="•"/>
            </a:pPr>
            <a:r>
              <a:rPr lang="en-US">
                <a:latin typeface="Garamond"/>
                <a:ea typeface="Garamond"/>
                <a:cs typeface="Garamond"/>
                <a:sym typeface="Garamond"/>
              </a:rPr>
              <a:t>La Especialidad se debe seleccionar en base a las metas e intereses individuales del estudiante. </a:t>
            </a:r>
            <a:endParaRPr/>
          </a:p>
          <a:p>
            <a:pPr marL="285750" lvl="0" indent="-249014" algn="l" rtl="0">
              <a:lnSpc>
                <a:spcPct val="80000"/>
              </a:lnSpc>
              <a:spcBef>
                <a:spcPts val="1118"/>
              </a:spcBef>
              <a:spcAft>
                <a:spcPts val="0"/>
              </a:spcAft>
              <a:buSzPts val="2400"/>
              <a:buChar char="•"/>
            </a:pPr>
            <a:r>
              <a:rPr lang="en-US"/>
              <a:t>Los estudiantes seleccionan y/o confirman su(s) especialidad(es)</a:t>
            </a:r>
            <a:r>
              <a:rPr lang="en-US">
                <a:latin typeface="Garamond"/>
                <a:ea typeface="Garamond"/>
                <a:cs typeface="Garamond"/>
                <a:sym typeface="Garamond"/>
              </a:rPr>
              <a:t> junto con su selección de cursos.  </a:t>
            </a:r>
            <a:endParaRPr/>
          </a:p>
          <a:p>
            <a:pPr marL="285750" lvl="0" indent="-249014" algn="l" rtl="0">
              <a:lnSpc>
                <a:spcPct val="80000"/>
              </a:lnSpc>
              <a:spcBef>
                <a:spcPts val="1118"/>
              </a:spcBef>
              <a:spcAft>
                <a:spcPts val="0"/>
              </a:spcAft>
              <a:buSzPts val="2400"/>
              <a:buChar char="•"/>
            </a:pPr>
            <a:r>
              <a:rPr lang="en-US">
                <a:latin typeface="Garamond"/>
                <a:ea typeface="Garamond"/>
                <a:cs typeface="Garamond"/>
                <a:sym typeface="Garamond"/>
              </a:rPr>
              <a:t>Los estudiantes tienen la oportunidad de cambiar su especialidad si así lo desean.</a:t>
            </a:r>
            <a:endParaRPr/>
          </a:p>
          <a:p>
            <a:pPr marL="285750" lvl="0" indent="-249014" algn="l" rtl="0">
              <a:lnSpc>
                <a:spcPct val="80000"/>
              </a:lnSpc>
              <a:spcBef>
                <a:spcPts val="1118"/>
              </a:spcBef>
              <a:spcAft>
                <a:spcPts val="0"/>
              </a:spcAft>
              <a:buSzPts val="2400"/>
              <a:buChar char="•"/>
            </a:pPr>
            <a:r>
              <a:rPr lang="en-US">
                <a:latin typeface="Garamond"/>
                <a:ea typeface="Garamond"/>
                <a:cs typeface="Garamond"/>
                <a:sym typeface="Garamond"/>
              </a:rPr>
              <a:t>La selección o cambio de especialidad, </a:t>
            </a:r>
            <a:r>
              <a:rPr lang="en-US"/>
              <a:t>se debe hacer </a:t>
            </a:r>
            <a:r>
              <a:rPr lang="en-US">
                <a:latin typeface="Garamond"/>
                <a:ea typeface="Garamond"/>
                <a:cs typeface="Garamond"/>
                <a:sym typeface="Garamond"/>
              </a:rPr>
              <a:t>por escrito. </a:t>
            </a:r>
            <a:endParaRPr/>
          </a:p>
          <a:p>
            <a:pPr marL="0" lvl="0" indent="0" algn="l" rtl="0">
              <a:lnSpc>
                <a:spcPct val="80000"/>
              </a:lnSpc>
              <a:spcBef>
                <a:spcPts val="1118"/>
              </a:spcBef>
              <a:spcAft>
                <a:spcPts val="0"/>
              </a:spcAft>
              <a:buSzPts val="2979"/>
              <a:buNone/>
            </a:pPr>
            <a:endParaRPr sz="2590">
              <a:latin typeface="Garamond"/>
              <a:ea typeface="Garamond"/>
              <a:cs typeface="Garamond"/>
              <a:sym typeface="Garamond"/>
            </a:endParaRPr>
          </a:p>
        </p:txBody>
      </p:sp>
      <p:sp>
        <p:nvSpPr>
          <p:cNvPr id="207" name="Google Shape;207;p3"/>
          <p:cNvSpPr txBox="1">
            <a:spLocks noGrp="1"/>
          </p:cNvSpPr>
          <p:nvPr>
            <p:ph type="title" idx="4294967295"/>
          </p:nvPr>
        </p:nvSpPr>
        <p:spPr>
          <a:xfrm>
            <a:off x="981050" y="709525"/>
            <a:ext cx="10018200" cy="1045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Información Básica: La Especialización</a:t>
            </a:r>
            <a:endParaRPr/>
          </a:p>
        </p:txBody>
      </p:sp>
      <p:pic>
        <p:nvPicPr>
          <p:cNvPr id="208" name="Google Shape;208;p3" descr="A picture containing text, clipart&#10;&#10;Description automatically generated"/>
          <p:cNvPicPr preferRelativeResize="0"/>
          <p:nvPr/>
        </p:nvPicPr>
        <p:blipFill rotWithShape="1">
          <a:blip r:embed="rId3">
            <a:alphaModFix/>
          </a:blip>
          <a:srcRect/>
          <a:stretch/>
        </p:blipFill>
        <p:spPr>
          <a:xfrm>
            <a:off x="10668202" y="5301652"/>
            <a:ext cx="1523809" cy="15238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title" idx="4294967295"/>
          </p:nvPr>
        </p:nvSpPr>
        <p:spPr>
          <a:xfrm>
            <a:off x="441064" y="335166"/>
            <a:ext cx="11230984" cy="130333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a:t>STEM – Ciencias, Tecnología, Ingeniería y Matemáticas </a:t>
            </a:r>
            <a:endParaRPr sz="2790"/>
          </a:p>
        </p:txBody>
      </p:sp>
      <p:pic>
        <p:nvPicPr>
          <p:cNvPr id="215" name="Google Shape;215;p6"/>
          <p:cNvPicPr preferRelativeResize="0"/>
          <p:nvPr/>
        </p:nvPicPr>
        <p:blipFill rotWithShape="1">
          <a:blip r:embed="rId3">
            <a:alphaModFix/>
          </a:blip>
          <a:srcRect/>
          <a:stretch/>
        </p:blipFill>
        <p:spPr>
          <a:xfrm>
            <a:off x="10840525" y="120174"/>
            <a:ext cx="1185725" cy="803096"/>
          </a:xfrm>
          <a:prstGeom prst="rect">
            <a:avLst/>
          </a:prstGeom>
          <a:noFill/>
          <a:ln>
            <a:noFill/>
          </a:ln>
        </p:spPr>
      </p:pic>
      <p:pic>
        <p:nvPicPr>
          <p:cNvPr id="216" name="Google Shape;216;p6"/>
          <p:cNvPicPr preferRelativeResize="0"/>
          <p:nvPr/>
        </p:nvPicPr>
        <p:blipFill rotWithShape="1">
          <a:blip r:embed="rId4">
            <a:alphaModFix/>
          </a:blip>
          <a:srcRect/>
          <a:stretch/>
        </p:blipFill>
        <p:spPr>
          <a:xfrm>
            <a:off x="1078521" y="1267971"/>
            <a:ext cx="9810665" cy="4851504"/>
          </a:xfrm>
          <a:prstGeom prst="rect">
            <a:avLst/>
          </a:prstGeom>
          <a:noFill/>
          <a:ln>
            <a:noFill/>
          </a:ln>
        </p:spPr>
      </p:pic>
      <p:pic>
        <p:nvPicPr>
          <p:cNvPr id="217" name="Google Shape;217;p6" descr="A picture containing text, clipart&#10;&#10;Description automatically generated"/>
          <p:cNvPicPr preferRelativeResize="0"/>
          <p:nvPr/>
        </p:nvPicPr>
        <p:blipFill rotWithShape="1">
          <a:blip r:embed="rId5">
            <a:alphaModFix/>
          </a:blip>
          <a:srcRect/>
          <a:stretch/>
        </p:blipFill>
        <p:spPr>
          <a:xfrm>
            <a:off x="10671490" y="5334202"/>
            <a:ext cx="1523809" cy="15238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idx="4294967295"/>
          </p:nvPr>
        </p:nvSpPr>
        <p:spPr>
          <a:xfrm>
            <a:off x="0" y="329966"/>
            <a:ext cx="12192000"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Industria &amp; Negocios</a:t>
            </a:r>
            <a:endParaRPr/>
          </a:p>
        </p:txBody>
      </p:sp>
      <p:pic>
        <p:nvPicPr>
          <p:cNvPr id="224" name="Google Shape;224;p7"/>
          <p:cNvPicPr preferRelativeResize="0"/>
          <p:nvPr/>
        </p:nvPicPr>
        <p:blipFill rotWithShape="1">
          <a:blip r:embed="rId3">
            <a:alphaModFix/>
          </a:blip>
          <a:srcRect/>
          <a:stretch/>
        </p:blipFill>
        <p:spPr>
          <a:xfrm>
            <a:off x="10913853" y="-10"/>
            <a:ext cx="1278159" cy="1457859"/>
          </a:xfrm>
          <a:prstGeom prst="rect">
            <a:avLst/>
          </a:prstGeom>
          <a:noFill/>
          <a:ln>
            <a:noFill/>
          </a:ln>
        </p:spPr>
      </p:pic>
      <p:pic>
        <p:nvPicPr>
          <p:cNvPr id="225" name="Google Shape;225;p7"/>
          <p:cNvPicPr preferRelativeResize="0"/>
          <p:nvPr/>
        </p:nvPicPr>
        <p:blipFill rotWithShape="1">
          <a:blip r:embed="rId4">
            <a:alphaModFix/>
          </a:blip>
          <a:srcRect/>
          <a:stretch/>
        </p:blipFill>
        <p:spPr>
          <a:xfrm>
            <a:off x="1730825" y="1358619"/>
            <a:ext cx="8730344" cy="4887687"/>
          </a:xfrm>
          <a:prstGeom prst="rect">
            <a:avLst/>
          </a:prstGeom>
          <a:noFill/>
          <a:ln>
            <a:noFill/>
          </a:ln>
        </p:spPr>
      </p:pic>
      <p:pic>
        <p:nvPicPr>
          <p:cNvPr id="226" name="Google Shape;226;p7" descr="A picture containing text, clipart&#10;&#10;Description automatically generated"/>
          <p:cNvPicPr preferRelativeResize="0"/>
          <p:nvPr/>
        </p:nvPicPr>
        <p:blipFill rotWithShape="1">
          <a:blip r:embed="rId5">
            <a:alphaModFix/>
          </a:blip>
          <a:srcRect/>
          <a:stretch/>
        </p:blipFill>
        <p:spPr>
          <a:xfrm>
            <a:off x="10867150" y="5467400"/>
            <a:ext cx="1324850" cy="1390600"/>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2413</Words>
  <Application>Microsoft Office PowerPoint</Application>
  <PresentationFormat>Widescreen</PresentationFormat>
  <Paragraphs>195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Verdana</vt:lpstr>
      <vt:lpstr>Gill Sans</vt:lpstr>
      <vt:lpstr>Garamond</vt:lpstr>
      <vt:lpstr>Calibri</vt:lpstr>
      <vt:lpstr>Noto Sans Symbols</vt:lpstr>
      <vt:lpstr>Arial</vt:lpstr>
      <vt:lpstr>Organic</vt:lpstr>
      <vt:lpstr>PowerPoint Presentation</vt:lpstr>
      <vt:lpstr>MCHS Subdirectores &amp; Counsejeros</vt:lpstr>
      <vt:lpstr>Requisitos de Graduación</vt:lpstr>
      <vt:lpstr>FHSP + Especialización (26 créditos)</vt:lpstr>
      <vt:lpstr> Nivel de Desempeño Destacado (DLA) </vt:lpstr>
      <vt:lpstr>La Especialización</vt:lpstr>
      <vt:lpstr>Información Básica: La Especialización</vt:lpstr>
      <vt:lpstr>STEM – Ciencias, Tecnología, Ingeniería y Matemáticas </vt:lpstr>
      <vt:lpstr>Industria &amp; Negocios</vt:lpstr>
      <vt:lpstr>Servicios Públicos</vt:lpstr>
      <vt:lpstr>Artes &amp; Humanidades</vt:lpstr>
      <vt:lpstr>Estudios Multidisciplinarios</vt:lpstr>
      <vt:lpstr>Selección de Cursos:</vt:lpstr>
      <vt:lpstr>Fechas para Selección de Cursos en Línea</vt:lpstr>
      <vt:lpstr>Selección de Cursos:</vt:lpstr>
      <vt:lpstr>Selección de Cursos para el Siguiente Año</vt:lpstr>
      <vt:lpstr>Selección de Cursos para el Siguiente Año</vt:lpstr>
      <vt:lpstr>Selección de Cursos: P.E. &amp; Arte </vt:lpstr>
      <vt:lpstr>Selección de Cursos para el Siguiente Año</vt:lpstr>
      <vt:lpstr>Selección de Cursos:</vt:lpstr>
      <vt:lpstr>Selección de Cursos para el Siguiente Año</vt:lpstr>
      <vt:lpstr>Selección de Cursos para el Siguiente Año</vt:lpstr>
      <vt:lpstr>Consideraciones</vt:lpstr>
      <vt:lpstr> Nota importante con respecto a Algebra II</vt:lpstr>
      <vt:lpstr>PowerPoint Presentation</vt:lpstr>
      <vt:lpstr>PowerPoint Presentation</vt:lpstr>
      <vt:lpstr>PowerPoint Presentation</vt:lpstr>
      <vt:lpstr>PowerPoint Presentation</vt:lpstr>
      <vt:lpstr>Recordatorios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Maeker, Christy, H</dc:creator>
  <cp:lastModifiedBy>Oconnor, Jennifer J (MCHS)</cp:lastModifiedBy>
  <cp:revision>1</cp:revision>
  <dcterms:created xsi:type="dcterms:W3CDTF">2015-01-13T23:47:26Z</dcterms:created>
  <dcterms:modified xsi:type="dcterms:W3CDTF">2023-01-13T13:40:09Z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0x010100013ABFAFB23D3F49AB9DED54CD16CEBD</vt:lpwstr>
  </property>
</Properties>
</file>